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 id="2147483664" r:id="rId3"/>
    <p:sldMasterId id="2147483678" r:id="rId4"/>
    <p:sldMasterId id="2147483682" r:id="rId5"/>
  </p:sldMasterIdLst>
  <p:notesMasterIdLst>
    <p:notesMasterId r:id="rId72"/>
  </p:notesMasterIdLst>
  <p:handoutMasterIdLst>
    <p:handoutMasterId r:id="rId73"/>
  </p:handoutMasterIdLst>
  <p:sldIdLst>
    <p:sldId id="263" r:id="rId6"/>
    <p:sldId id="264" r:id="rId7"/>
    <p:sldId id="462" r:id="rId8"/>
    <p:sldId id="471" r:id="rId9"/>
    <p:sldId id="470" r:id="rId10"/>
    <p:sldId id="479" r:id="rId11"/>
    <p:sldId id="480" r:id="rId12"/>
    <p:sldId id="429" r:id="rId13"/>
    <p:sldId id="465" r:id="rId14"/>
    <p:sldId id="339" r:id="rId15"/>
    <p:sldId id="414" r:id="rId16"/>
    <p:sldId id="340" r:id="rId17"/>
    <p:sldId id="481" r:id="rId18"/>
    <p:sldId id="272" r:id="rId19"/>
    <p:sldId id="464" r:id="rId20"/>
    <p:sldId id="432" r:id="rId21"/>
    <p:sldId id="433" r:id="rId22"/>
    <p:sldId id="434" r:id="rId23"/>
    <p:sldId id="435" r:id="rId24"/>
    <p:sldId id="436" r:id="rId25"/>
    <p:sldId id="437" r:id="rId26"/>
    <p:sldId id="475" r:id="rId27"/>
    <p:sldId id="438" r:id="rId28"/>
    <p:sldId id="424" r:id="rId29"/>
    <p:sldId id="439" r:id="rId30"/>
    <p:sldId id="487" r:id="rId31"/>
    <p:sldId id="440" r:id="rId32"/>
    <p:sldId id="485" r:id="rId33"/>
    <p:sldId id="467" r:id="rId34"/>
    <p:sldId id="468" r:id="rId35"/>
    <p:sldId id="441" r:id="rId36"/>
    <p:sldId id="444" r:id="rId37"/>
    <p:sldId id="445" r:id="rId38"/>
    <p:sldId id="446" r:id="rId39"/>
    <p:sldId id="456" r:id="rId40"/>
    <p:sldId id="478" r:id="rId41"/>
    <p:sldId id="482" r:id="rId42"/>
    <p:sldId id="483" r:id="rId43"/>
    <p:sldId id="484" r:id="rId44"/>
    <p:sldId id="469" r:id="rId45"/>
    <p:sldId id="486" r:id="rId46"/>
    <p:sldId id="442" r:id="rId47"/>
    <p:sldId id="443" r:id="rId48"/>
    <p:sldId id="448" r:id="rId49"/>
    <p:sldId id="447" r:id="rId50"/>
    <p:sldId id="449" r:id="rId51"/>
    <p:sldId id="450" r:id="rId52"/>
    <p:sldId id="466" r:id="rId53"/>
    <p:sldId id="428" r:id="rId54"/>
    <p:sldId id="472" r:id="rId55"/>
    <p:sldId id="473" r:id="rId56"/>
    <p:sldId id="451" r:id="rId57"/>
    <p:sldId id="474" r:id="rId58"/>
    <p:sldId id="452" r:id="rId59"/>
    <p:sldId id="453" r:id="rId60"/>
    <p:sldId id="454" r:id="rId61"/>
    <p:sldId id="455" r:id="rId62"/>
    <p:sldId id="457" r:id="rId63"/>
    <p:sldId id="488" r:id="rId64"/>
    <p:sldId id="458" r:id="rId65"/>
    <p:sldId id="459" r:id="rId66"/>
    <p:sldId id="460" r:id="rId67"/>
    <p:sldId id="477" r:id="rId68"/>
    <p:sldId id="427" r:id="rId69"/>
    <p:sldId id="410" r:id="rId70"/>
    <p:sldId id="407" r:id="rId7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2BE"/>
    <a:srgbClr val="3399FF"/>
    <a:srgbClr val="921E2E"/>
    <a:srgbClr val="E7E2CA"/>
    <a:srgbClr val="4C43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75793" autoAdjust="0"/>
  </p:normalViewPr>
  <p:slideViewPr>
    <p:cSldViewPr snapToGrid="0" snapToObjects="1">
      <p:cViewPr varScale="1">
        <p:scale>
          <a:sx n="87" d="100"/>
          <a:sy n="87" d="100"/>
        </p:scale>
        <p:origin x="1374" y="78"/>
      </p:cViewPr>
      <p:guideLst>
        <p:guide orient="horz" pos="2160"/>
        <p:guide pos="2880"/>
      </p:guideLst>
    </p:cSldViewPr>
  </p:slideViewPr>
  <p:outlineViewPr>
    <p:cViewPr>
      <p:scale>
        <a:sx n="33" d="100"/>
        <a:sy n="33" d="100"/>
      </p:scale>
      <p:origin x="0" y="-4416"/>
    </p:cViewPr>
  </p:outlineViewPr>
  <p:notesTextViewPr>
    <p:cViewPr>
      <p:scale>
        <a:sx n="100" d="100"/>
        <a:sy n="100" d="100"/>
      </p:scale>
      <p:origin x="0" y="0"/>
    </p:cViewPr>
  </p:notesTextViewPr>
  <p:sorterViewPr>
    <p:cViewPr>
      <p:scale>
        <a:sx n="80" d="100"/>
        <a:sy n="80" d="100"/>
      </p:scale>
      <p:origin x="0" y="12370"/>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931EF1F8-96D8-1441-9AC0-E24B6BCD856B}" type="datetimeFigureOut">
              <a:rPr lang="en-US" smtClean="0"/>
              <a:t>12/3/2020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ADB9EDE2-7EDD-B344-B37C-57C6B774EA24}" type="slidenum">
              <a:rPr lang="en-US" smtClean="0"/>
              <a:t>‹#›</a:t>
            </a:fld>
            <a:endParaRPr lang="en-US"/>
          </a:p>
        </p:txBody>
      </p:sp>
    </p:spTree>
    <p:extLst>
      <p:ext uri="{BB962C8B-B14F-4D97-AF65-F5344CB8AC3E}">
        <p14:creationId xmlns:p14="http://schemas.microsoft.com/office/powerpoint/2010/main" val="6389626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7196A27D-351F-8B4D-9F7E-40BA84A4B6E6}" type="datetimeFigureOut">
              <a:rPr lang="en-US" smtClean="0"/>
              <a:t>12/3/2020</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64E9979-72B4-2E46-9E74-179F577D7116}" type="slidenum">
              <a:rPr lang="en-US" smtClean="0"/>
              <a:t>‹#›</a:t>
            </a:fld>
            <a:endParaRPr lang="en-US"/>
          </a:p>
        </p:txBody>
      </p:sp>
    </p:spTree>
    <p:extLst>
      <p:ext uri="{BB962C8B-B14F-4D97-AF65-F5344CB8AC3E}">
        <p14:creationId xmlns:p14="http://schemas.microsoft.com/office/powerpoint/2010/main" val="4272221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a:t>
            </a:fld>
            <a:endParaRPr lang="en-US"/>
          </a:p>
        </p:txBody>
      </p:sp>
    </p:spTree>
    <p:extLst>
      <p:ext uri="{BB962C8B-B14F-4D97-AF65-F5344CB8AC3E}">
        <p14:creationId xmlns:p14="http://schemas.microsoft.com/office/powerpoint/2010/main" val="318555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10</a:t>
            </a:fld>
            <a:endParaRPr lang="en-US"/>
          </a:p>
        </p:txBody>
      </p:sp>
    </p:spTree>
    <p:extLst>
      <p:ext uri="{BB962C8B-B14F-4D97-AF65-F5344CB8AC3E}">
        <p14:creationId xmlns:p14="http://schemas.microsoft.com/office/powerpoint/2010/main" val="25118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11</a:t>
            </a:fld>
            <a:endParaRPr lang="en-US"/>
          </a:p>
        </p:txBody>
      </p:sp>
    </p:spTree>
    <p:extLst>
      <p:ext uri="{BB962C8B-B14F-4D97-AF65-F5344CB8AC3E}">
        <p14:creationId xmlns:p14="http://schemas.microsoft.com/office/powerpoint/2010/main" val="251180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12</a:t>
            </a:fld>
            <a:endParaRPr lang="en-US"/>
          </a:p>
        </p:txBody>
      </p:sp>
    </p:spTree>
    <p:extLst>
      <p:ext uri="{BB962C8B-B14F-4D97-AF65-F5344CB8AC3E}">
        <p14:creationId xmlns:p14="http://schemas.microsoft.com/office/powerpoint/2010/main" val="25118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13</a:t>
            </a:fld>
            <a:endParaRPr lang="en-US"/>
          </a:p>
        </p:txBody>
      </p:sp>
    </p:spTree>
    <p:extLst>
      <p:ext uri="{BB962C8B-B14F-4D97-AF65-F5344CB8AC3E}">
        <p14:creationId xmlns:p14="http://schemas.microsoft.com/office/powerpoint/2010/main" val="168301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14</a:t>
            </a:fld>
            <a:endParaRPr lang="en-US">
              <a:solidFill>
                <a:prstClr val="black"/>
              </a:solidFill>
              <a:latin typeface="Calibri"/>
            </a:endParaRPr>
          </a:p>
        </p:txBody>
      </p:sp>
    </p:spTree>
    <p:extLst>
      <p:ext uri="{BB962C8B-B14F-4D97-AF65-F5344CB8AC3E}">
        <p14:creationId xmlns:p14="http://schemas.microsoft.com/office/powerpoint/2010/main" val="2785297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15</a:t>
            </a:fld>
            <a:endParaRPr lang="en-US"/>
          </a:p>
        </p:txBody>
      </p:sp>
    </p:spTree>
    <p:extLst>
      <p:ext uri="{BB962C8B-B14F-4D97-AF65-F5344CB8AC3E}">
        <p14:creationId xmlns:p14="http://schemas.microsoft.com/office/powerpoint/2010/main" val="144085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16</a:t>
            </a:fld>
            <a:endParaRPr lang="en-US"/>
          </a:p>
        </p:txBody>
      </p:sp>
    </p:spTree>
    <p:extLst>
      <p:ext uri="{BB962C8B-B14F-4D97-AF65-F5344CB8AC3E}">
        <p14:creationId xmlns:p14="http://schemas.microsoft.com/office/powerpoint/2010/main" val="224491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17</a:t>
            </a:fld>
            <a:endParaRPr lang="en-US"/>
          </a:p>
        </p:txBody>
      </p:sp>
    </p:spTree>
    <p:extLst>
      <p:ext uri="{BB962C8B-B14F-4D97-AF65-F5344CB8AC3E}">
        <p14:creationId xmlns:p14="http://schemas.microsoft.com/office/powerpoint/2010/main" val="167555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18</a:t>
            </a:fld>
            <a:endParaRPr lang="en-US"/>
          </a:p>
        </p:txBody>
      </p:sp>
    </p:spTree>
    <p:extLst>
      <p:ext uri="{BB962C8B-B14F-4D97-AF65-F5344CB8AC3E}">
        <p14:creationId xmlns:p14="http://schemas.microsoft.com/office/powerpoint/2010/main" val="325016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19</a:t>
            </a:fld>
            <a:endParaRPr lang="en-US"/>
          </a:p>
        </p:txBody>
      </p:sp>
    </p:spTree>
    <p:extLst>
      <p:ext uri="{BB962C8B-B14F-4D97-AF65-F5344CB8AC3E}">
        <p14:creationId xmlns:p14="http://schemas.microsoft.com/office/powerpoint/2010/main" val="348849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a:t>
            </a:fld>
            <a:endParaRPr lang="en-US"/>
          </a:p>
        </p:txBody>
      </p:sp>
    </p:spTree>
    <p:extLst>
      <p:ext uri="{BB962C8B-B14F-4D97-AF65-F5344CB8AC3E}">
        <p14:creationId xmlns:p14="http://schemas.microsoft.com/office/powerpoint/2010/main" val="25118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20</a:t>
            </a:fld>
            <a:endParaRPr lang="en-US"/>
          </a:p>
        </p:txBody>
      </p:sp>
    </p:spTree>
    <p:extLst>
      <p:ext uri="{BB962C8B-B14F-4D97-AF65-F5344CB8AC3E}">
        <p14:creationId xmlns:p14="http://schemas.microsoft.com/office/powerpoint/2010/main" val="1071354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21</a:t>
            </a:fld>
            <a:endParaRPr lang="en-US"/>
          </a:p>
        </p:txBody>
      </p:sp>
    </p:spTree>
    <p:extLst>
      <p:ext uri="{BB962C8B-B14F-4D97-AF65-F5344CB8AC3E}">
        <p14:creationId xmlns:p14="http://schemas.microsoft.com/office/powerpoint/2010/main" val="852489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22</a:t>
            </a:fld>
            <a:endParaRPr lang="en-US"/>
          </a:p>
        </p:txBody>
      </p:sp>
    </p:spTree>
    <p:extLst>
      <p:ext uri="{BB962C8B-B14F-4D97-AF65-F5344CB8AC3E}">
        <p14:creationId xmlns:p14="http://schemas.microsoft.com/office/powerpoint/2010/main" val="1564422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23</a:t>
            </a:fld>
            <a:endParaRPr lang="en-US"/>
          </a:p>
        </p:txBody>
      </p:sp>
    </p:spTree>
    <p:extLst>
      <p:ext uri="{BB962C8B-B14F-4D97-AF65-F5344CB8AC3E}">
        <p14:creationId xmlns:p14="http://schemas.microsoft.com/office/powerpoint/2010/main" val="68874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p:spPr>
        <p:txBody>
          <a:bodyPr/>
          <a:lstStyle/>
          <a:p>
            <a:endParaRPr/>
          </a:p>
        </p:txBody>
      </p:sp>
      <p:sp>
        <p:nvSpPr>
          <p:cNvPr id="102404" name="Slide Number Placeholder 3"/>
          <p:cNvSpPr>
            <a:spLocks noGrp="1"/>
          </p:cNvSpPr>
          <p:nvPr>
            <p:ph type="sldNum" sz="quarter" idx="5"/>
          </p:nvPr>
        </p:nvSpPr>
        <p:spPr>
          <a:noFill/>
        </p:spPr>
        <p:txBody>
          <a:bodyPr/>
          <a:lstStyle>
            <a:lvl1pPr defTabSz="932668" eaLnBrk="0" hangingPunct="0">
              <a:defRPr>
                <a:solidFill>
                  <a:schemeClr val="tx1"/>
                </a:solidFill>
                <a:latin typeface="Arial" pitchFamily="34" charset="0"/>
              </a:defRPr>
            </a:lvl1pPr>
            <a:lvl2pPr marL="751271" indent="-288950" defTabSz="932668" eaLnBrk="0" hangingPunct="0">
              <a:defRPr>
                <a:solidFill>
                  <a:schemeClr val="tx1"/>
                </a:solidFill>
                <a:latin typeface="Arial" pitchFamily="34" charset="0"/>
              </a:defRPr>
            </a:lvl2pPr>
            <a:lvl3pPr marL="1155802" indent="-231160" defTabSz="932668" eaLnBrk="0" hangingPunct="0">
              <a:defRPr>
                <a:solidFill>
                  <a:schemeClr val="tx1"/>
                </a:solidFill>
                <a:latin typeface="Arial" pitchFamily="34" charset="0"/>
              </a:defRPr>
            </a:lvl3pPr>
            <a:lvl4pPr marL="1618122" indent="-231160" defTabSz="932668" eaLnBrk="0" hangingPunct="0">
              <a:defRPr>
                <a:solidFill>
                  <a:schemeClr val="tx1"/>
                </a:solidFill>
                <a:latin typeface="Arial" pitchFamily="34" charset="0"/>
              </a:defRPr>
            </a:lvl4pPr>
            <a:lvl5pPr marL="2080443" indent="-231160" defTabSz="932668" eaLnBrk="0" hangingPunct="0">
              <a:defRPr>
                <a:solidFill>
                  <a:schemeClr val="tx1"/>
                </a:solidFill>
                <a:latin typeface="Arial" pitchFamily="34" charset="0"/>
              </a:defRPr>
            </a:lvl5pPr>
            <a:lvl6pPr marL="2542764" indent="-231160" defTabSz="932668" eaLnBrk="0" fontAlgn="base" hangingPunct="0">
              <a:spcBef>
                <a:spcPct val="0"/>
              </a:spcBef>
              <a:spcAft>
                <a:spcPct val="0"/>
              </a:spcAft>
              <a:defRPr>
                <a:solidFill>
                  <a:schemeClr val="tx1"/>
                </a:solidFill>
                <a:latin typeface="Arial" pitchFamily="34" charset="0"/>
              </a:defRPr>
            </a:lvl6pPr>
            <a:lvl7pPr marL="3005084" indent="-231160" defTabSz="932668" eaLnBrk="0" fontAlgn="base" hangingPunct="0">
              <a:spcBef>
                <a:spcPct val="0"/>
              </a:spcBef>
              <a:spcAft>
                <a:spcPct val="0"/>
              </a:spcAft>
              <a:defRPr>
                <a:solidFill>
                  <a:schemeClr val="tx1"/>
                </a:solidFill>
                <a:latin typeface="Arial" pitchFamily="34" charset="0"/>
              </a:defRPr>
            </a:lvl7pPr>
            <a:lvl8pPr marL="3467405" indent="-231160" defTabSz="932668" eaLnBrk="0" fontAlgn="base" hangingPunct="0">
              <a:spcBef>
                <a:spcPct val="0"/>
              </a:spcBef>
              <a:spcAft>
                <a:spcPct val="0"/>
              </a:spcAft>
              <a:defRPr>
                <a:solidFill>
                  <a:schemeClr val="tx1"/>
                </a:solidFill>
                <a:latin typeface="Arial" pitchFamily="34" charset="0"/>
              </a:defRPr>
            </a:lvl8pPr>
            <a:lvl9pPr marL="3929725" indent="-231160" defTabSz="932668" eaLnBrk="0" fontAlgn="base" hangingPunct="0">
              <a:spcBef>
                <a:spcPct val="0"/>
              </a:spcBef>
              <a:spcAft>
                <a:spcPct val="0"/>
              </a:spcAft>
              <a:defRPr>
                <a:solidFill>
                  <a:schemeClr val="tx1"/>
                </a:solidFill>
                <a:latin typeface="Arial" pitchFamily="34" charset="0"/>
              </a:defRPr>
            </a:lvl9pPr>
          </a:lstStyle>
          <a:p>
            <a:pPr eaLnBrk="1" hangingPunct="1"/>
            <a:fld id="{8622D043-F643-4520-AECE-6CC0F704EE1E}" type="slidenum">
              <a:rPr lang="en-US" altLang="en-US" smtClean="0"/>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25</a:t>
            </a:fld>
            <a:endParaRPr lang="en-US"/>
          </a:p>
        </p:txBody>
      </p:sp>
    </p:spTree>
    <p:extLst>
      <p:ext uri="{BB962C8B-B14F-4D97-AF65-F5344CB8AC3E}">
        <p14:creationId xmlns:p14="http://schemas.microsoft.com/office/powerpoint/2010/main" val="2348136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26</a:t>
            </a:fld>
            <a:endParaRPr lang="en-US"/>
          </a:p>
        </p:txBody>
      </p:sp>
    </p:spTree>
    <p:extLst>
      <p:ext uri="{BB962C8B-B14F-4D97-AF65-F5344CB8AC3E}">
        <p14:creationId xmlns:p14="http://schemas.microsoft.com/office/powerpoint/2010/main" val="1689585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27</a:t>
            </a:fld>
            <a:endParaRPr lang="en-US"/>
          </a:p>
        </p:txBody>
      </p:sp>
    </p:spTree>
    <p:extLst>
      <p:ext uri="{BB962C8B-B14F-4D97-AF65-F5344CB8AC3E}">
        <p14:creationId xmlns:p14="http://schemas.microsoft.com/office/powerpoint/2010/main" val="3791281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28</a:t>
            </a:fld>
            <a:endParaRPr lang="en-US"/>
          </a:p>
        </p:txBody>
      </p:sp>
    </p:spTree>
    <p:extLst>
      <p:ext uri="{BB962C8B-B14F-4D97-AF65-F5344CB8AC3E}">
        <p14:creationId xmlns:p14="http://schemas.microsoft.com/office/powerpoint/2010/main" val="38543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29</a:t>
            </a:fld>
            <a:endParaRPr lang="en-US"/>
          </a:p>
        </p:txBody>
      </p:sp>
    </p:spTree>
    <p:extLst>
      <p:ext uri="{BB962C8B-B14F-4D97-AF65-F5344CB8AC3E}">
        <p14:creationId xmlns:p14="http://schemas.microsoft.com/office/powerpoint/2010/main" val="399218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a:t>
            </a:fld>
            <a:endParaRPr lang="en-US"/>
          </a:p>
        </p:txBody>
      </p:sp>
    </p:spTree>
    <p:extLst>
      <p:ext uri="{BB962C8B-B14F-4D97-AF65-F5344CB8AC3E}">
        <p14:creationId xmlns:p14="http://schemas.microsoft.com/office/powerpoint/2010/main" val="467465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30</a:t>
            </a:fld>
            <a:endParaRPr lang="en-US"/>
          </a:p>
        </p:txBody>
      </p:sp>
    </p:spTree>
    <p:extLst>
      <p:ext uri="{BB962C8B-B14F-4D97-AF65-F5344CB8AC3E}">
        <p14:creationId xmlns:p14="http://schemas.microsoft.com/office/powerpoint/2010/main" val="3755556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31</a:t>
            </a:fld>
            <a:endParaRPr lang="en-US"/>
          </a:p>
        </p:txBody>
      </p:sp>
    </p:spTree>
    <p:extLst>
      <p:ext uri="{BB962C8B-B14F-4D97-AF65-F5344CB8AC3E}">
        <p14:creationId xmlns:p14="http://schemas.microsoft.com/office/powerpoint/2010/main" val="2778348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32</a:t>
            </a:fld>
            <a:endParaRPr lang="en-US"/>
          </a:p>
        </p:txBody>
      </p:sp>
    </p:spTree>
    <p:extLst>
      <p:ext uri="{BB962C8B-B14F-4D97-AF65-F5344CB8AC3E}">
        <p14:creationId xmlns:p14="http://schemas.microsoft.com/office/powerpoint/2010/main" val="25629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33</a:t>
            </a:fld>
            <a:endParaRPr lang="en-US"/>
          </a:p>
        </p:txBody>
      </p:sp>
    </p:spTree>
    <p:extLst>
      <p:ext uri="{BB962C8B-B14F-4D97-AF65-F5344CB8AC3E}">
        <p14:creationId xmlns:p14="http://schemas.microsoft.com/office/powerpoint/2010/main" val="2523793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34</a:t>
            </a:fld>
            <a:endParaRPr lang="en-US"/>
          </a:p>
        </p:txBody>
      </p:sp>
    </p:spTree>
    <p:extLst>
      <p:ext uri="{BB962C8B-B14F-4D97-AF65-F5344CB8AC3E}">
        <p14:creationId xmlns:p14="http://schemas.microsoft.com/office/powerpoint/2010/main" val="3468141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35</a:t>
            </a:fld>
            <a:endParaRPr lang="en-US">
              <a:solidFill>
                <a:prstClr val="black"/>
              </a:solidFill>
              <a:latin typeface="Calibri"/>
            </a:endParaRPr>
          </a:p>
        </p:txBody>
      </p:sp>
    </p:spTree>
    <p:extLst>
      <p:ext uri="{BB962C8B-B14F-4D97-AF65-F5344CB8AC3E}">
        <p14:creationId xmlns:p14="http://schemas.microsoft.com/office/powerpoint/2010/main" val="1807056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36</a:t>
            </a:fld>
            <a:endParaRPr lang="en-US">
              <a:solidFill>
                <a:prstClr val="black"/>
              </a:solidFill>
              <a:latin typeface="Calibri"/>
            </a:endParaRPr>
          </a:p>
        </p:txBody>
      </p:sp>
    </p:spTree>
    <p:extLst>
      <p:ext uri="{BB962C8B-B14F-4D97-AF65-F5344CB8AC3E}">
        <p14:creationId xmlns:p14="http://schemas.microsoft.com/office/powerpoint/2010/main" val="3863039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37</a:t>
            </a:fld>
            <a:endParaRPr lang="en-US"/>
          </a:p>
        </p:txBody>
      </p:sp>
    </p:spTree>
    <p:extLst>
      <p:ext uri="{BB962C8B-B14F-4D97-AF65-F5344CB8AC3E}">
        <p14:creationId xmlns:p14="http://schemas.microsoft.com/office/powerpoint/2010/main" val="1113354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38</a:t>
            </a:fld>
            <a:endParaRPr lang="en-US"/>
          </a:p>
        </p:txBody>
      </p:sp>
    </p:spTree>
    <p:extLst>
      <p:ext uri="{BB962C8B-B14F-4D97-AF65-F5344CB8AC3E}">
        <p14:creationId xmlns:p14="http://schemas.microsoft.com/office/powerpoint/2010/main" val="405788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39</a:t>
            </a:fld>
            <a:endParaRPr lang="en-US"/>
          </a:p>
        </p:txBody>
      </p:sp>
    </p:spTree>
    <p:extLst>
      <p:ext uri="{BB962C8B-B14F-4D97-AF65-F5344CB8AC3E}">
        <p14:creationId xmlns:p14="http://schemas.microsoft.com/office/powerpoint/2010/main" val="164966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3843414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40</a:t>
            </a:fld>
            <a:endParaRPr lang="en-US"/>
          </a:p>
        </p:txBody>
      </p:sp>
    </p:spTree>
    <p:extLst>
      <p:ext uri="{BB962C8B-B14F-4D97-AF65-F5344CB8AC3E}">
        <p14:creationId xmlns:p14="http://schemas.microsoft.com/office/powerpoint/2010/main" val="3588301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41</a:t>
            </a:fld>
            <a:endParaRPr lang="en-US"/>
          </a:p>
        </p:txBody>
      </p:sp>
    </p:spTree>
    <p:extLst>
      <p:ext uri="{BB962C8B-B14F-4D97-AF65-F5344CB8AC3E}">
        <p14:creationId xmlns:p14="http://schemas.microsoft.com/office/powerpoint/2010/main" val="635586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42</a:t>
            </a:fld>
            <a:endParaRPr lang="en-US"/>
          </a:p>
        </p:txBody>
      </p:sp>
    </p:spTree>
    <p:extLst>
      <p:ext uri="{BB962C8B-B14F-4D97-AF65-F5344CB8AC3E}">
        <p14:creationId xmlns:p14="http://schemas.microsoft.com/office/powerpoint/2010/main" val="3411103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43</a:t>
            </a:fld>
            <a:endParaRPr lang="en-US"/>
          </a:p>
        </p:txBody>
      </p:sp>
    </p:spTree>
    <p:extLst>
      <p:ext uri="{BB962C8B-B14F-4D97-AF65-F5344CB8AC3E}">
        <p14:creationId xmlns:p14="http://schemas.microsoft.com/office/powerpoint/2010/main" val="1575264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44</a:t>
            </a:fld>
            <a:endParaRPr lang="en-US"/>
          </a:p>
        </p:txBody>
      </p:sp>
    </p:spTree>
    <p:extLst>
      <p:ext uri="{BB962C8B-B14F-4D97-AF65-F5344CB8AC3E}">
        <p14:creationId xmlns:p14="http://schemas.microsoft.com/office/powerpoint/2010/main" val="11702969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45</a:t>
            </a:fld>
            <a:endParaRPr lang="en-US"/>
          </a:p>
        </p:txBody>
      </p:sp>
    </p:spTree>
    <p:extLst>
      <p:ext uri="{BB962C8B-B14F-4D97-AF65-F5344CB8AC3E}">
        <p14:creationId xmlns:p14="http://schemas.microsoft.com/office/powerpoint/2010/main" val="3786097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46</a:t>
            </a:fld>
            <a:endParaRPr lang="en-US"/>
          </a:p>
        </p:txBody>
      </p:sp>
    </p:spTree>
    <p:extLst>
      <p:ext uri="{BB962C8B-B14F-4D97-AF65-F5344CB8AC3E}">
        <p14:creationId xmlns:p14="http://schemas.microsoft.com/office/powerpoint/2010/main" val="8834685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47</a:t>
            </a:fld>
            <a:endParaRPr lang="en-US"/>
          </a:p>
        </p:txBody>
      </p:sp>
    </p:spTree>
    <p:extLst>
      <p:ext uri="{BB962C8B-B14F-4D97-AF65-F5344CB8AC3E}">
        <p14:creationId xmlns:p14="http://schemas.microsoft.com/office/powerpoint/2010/main" val="536263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48</a:t>
            </a:fld>
            <a:endParaRPr lang="en-US"/>
          </a:p>
        </p:txBody>
      </p:sp>
    </p:spTree>
    <p:extLst>
      <p:ext uri="{BB962C8B-B14F-4D97-AF65-F5344CB8AC3E}">
        <p14:creationId xmlns:p14="http://schemas.microsoft.com/office/powerpoint/2010/main" val="3913346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49</a:t>
            </a:fld>
            <a:endParaRPr lang="en-US">
              <a:solidFill>
                <a:prstClr val="black"/>
              </a:solidFill>
              <a:latin typeface="Calibri"/>
            </a:endParaRPr>
          </a:p>
        </p:txBody>
      </p:sp>
    </p:spTree>
    <p:extLst>
      <p:ext uri="{BB962C8B-B14F-4D97-AF65-F5344CB8AC3E}">
        <p14:creationId xmlns:p14="http://schemas.microsoft.com/office/powerpoint/2010/main" val="92512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endParaRPr/>
          </a:p>
        </p:txBody>
      </p:sp>
    </p:spTree>
    <p:extLst>
      <p:ext uri="{BB962C8B-B14F-4D97-AF65-F5344CB8AC3E}">
        <p14:creationId xmlns:p14="http://schemas.microsoft.com/office/powerpoint/2010/main" val="1505447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50</a:t>
            </a:fld>
            <a:endParaRPr lang="en-US">
              <a:solidFill>
                <a:prstClr val="black"/>
              </a:solidFill>
              <a:latin typeface="Calibri"/>
            </a:endParaRPr>
          </a:p>
        </p:txBody>
      </p:sp>
    </p:spTree>
    <p:extLst>
      <p:ext uri="{BB962C8B-B14F-4D97-AF65-F5344CB8AC3E}">
        <p14:creationId xmlns:p14="http://schemas.microsoft.com/office/powerpoint/2010/main" val="9999872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51</a:t>
            </a:fld>
            <a:endParaRPr lang="en-US">
              <a:solidFill>
                <a:prstClr val="black"/>
              </a:solidFill>
              <a:latin typeface="Calibri"/>
            </a:endParaRPr>
          </a:p>
        </p:txBody>
      </p:sp>
    </p:spTree>
    <p:extLst>
      <p:ext uri="{BB962C8B-B14F-4D97-AF65-F5344CB8AC3E}">
        <p14:creationId xmlns:p14="http://schemas.microsoft.com/office/powerpoint/2010/main" val="33223817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52</a:t>
            </a:fld>
            <a:endParaRPr lang="en-US">
              <a:solidFill>
                <a:prstClr val="black"/>
              </a:solidFill>
              <a:latin typeface="Calibri"/>
            </a:endParaRPr>
          </a:p>
        </p:txBody>
      </p:sp>
    </p:spTree>
    <p:extLst>
      <p:ext uri="{BB962C8B-B14F-4D97-AF65-F5344CB8AC3E}">
        <p14:creationId xmlns:p14="http://schemas.microsoft.com/office/powerpoint/2010/main" val="1853010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53</a:t>
            </a:fld>
            <a:endParaRPr lang="en-US">
              <a:solidFill>
                <a:prstClr val="black"/>
              </a:solidFill>
              <a:latin typeface="Calibri"/>
            </a:endParaRPr>
          </a:p>
        </p:txBody>
      </p:sp>
    </p:spTree>
    <p:extLst>
      <p:ext uri="{BB962C8B-B14F-4D97-AF65-F5344CB8AC3E}">
        <p14:creationId xmlns:p14="http://schemas.microsoft.com/office/powerpoint/2010/main" val="5685158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54</a:t>
            </a:fld>
            <a:endParaRPr lang="en-US">
              <a:solidFill>
                <a:prstClr val="black"/>
              </a:solidFill>
              <a:latin typeface="Calibri"/>
            </a:endParaRPr>
          </a:p>
        </p:txBody>
      </p:sp>
    </p:spTree>
    <p:extLst>
      <p:ext uri="{BB962C8B-B14F-4D97-AF65-F5344CB8AC3E}">
        <p14:creationId xmlns:p14="http://schemas.microsoft.com/office/powerpoint/2010/main" val="2305443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55</a:t>
            </a:fld>
            <a:endParaRPr lang="en-US">
              <a:solidFill>
                <a:prstClr val="black"/>
              </a:solidFill>
              <a:latin typeface="Calibri"/>
            </a:endParaRPr>
          </a:p>
        </p:txBody>
      </p:sp>
    </p:spTree>
    <p:extLst>
      <p:ext uri="{BB962C8B-B14F-4D97-AF65-F5344CB8AC3E}">
        <p14:creationId xmlns:p14="http://schemas.microsoft.com/office/powerpoint/2010/main" val="7213336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56</a:t>
            </a:fld>
            <a:endParaRPr lang="en-US">
              <a:solidFill>
                <a:prstClr val="black"/>
              </a:solidFill>
              <a:latin typeface="Calibri"/>
            </a:endParaRPr>
          </a:p>
        </p:txBody>
      </p:sp>
    </p:spTree>
    <p:extLst>
      <p:ext uri="{BB962C8B-B14F-4D97-AF65-F5344CB8AC3E}">
        <p14:creationId xmlns:p14="http://schemas.microsoft.com/office/powerpoint/2010/main" val="3531124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57</a:t>
            </a:fld>
            <a:endParaRPr lang="en-US">
              <a:solidFill>
                <a:prstClr val="black"/>
              </a:solidFill>
              <a:latin typeface="Calibri"/>
            </a:endParaRPr>
          </a:p>
        </p:txBody>
      </p:sp>
    </p:spTree>
    <p:extLst>
      <p:ext uri="{BB962C8B-B14F-4D97-AF65-F5344CB8AC3E}">
        <p14:creationId xmlns:p14="http://schemas.microsoft.com/office/powerpoint/2010/main" val="75353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58</a:t>
            </a:fld>
            <a:endParaRPr lang="en-US">
              <a:solidFill>
                <a:prstClr val="black"/>
              </a:solidFill>
              <a:latin typeface="Calibri"/>
            </a:endParaRPr>
          </a:p>
        </p:txBody>
      </p:sp>
    </p:spTree>
    <p:extLst>
      <p:ext uri="{BB962C8B-B14F-4D97-AF65-F5344CB8AC3E}">
        <p14:creationId xmlns:p14="http://schemas.microsoft.com/office/powerpoint/2010/main" val="35920421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59</a:t>
            </a:fld>
            <a:endParaRPr lang="en-US"/>
          </a:p>
        </p:txBody>
      </p:sp>
    </p:spTree>
    <p:extLst>
      <p:ext uri="{BB962C8B-B14F-4D97-AF65-F5344CB8AC3E}">
        <p14:creationId xmlns:p14="http://schemas.microsoft.com/office/powerpoint/2010/main" val="68662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6</a:t>
            </a:fld>
            <a:endParaRPr lang="en-US"/>
          </a:p>
        </p:txBody>
      </p:sp>
    </p:spTree>
    <p:extLst>
      <p:ext uri="{BB962C8B-B14F-4D97-AF65-F5344CB8AC3E}">
        <p14:creationId xmlns:p14="http://schemas.microsoft.com/office/powerpoint/2010/main" val="467465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60</a:t>
            </a:fld>
            <a:endParaRPr lang="en-US">
              <a:solidFill>
                <a:prstClr val="black"/>
              </a:solidFill>
              <a:latin typeface="Calibri"/>
            </a:endParaRPr>
          </a:p>
        </p:txBody>
      </p:sp>
    </p:spTree>
    <p:extLst>
      <p:ext uri="{BB962C8B-B14F-4D97-AF65-F5344CB8AC3E}">
        <p14:creationId xmlns:p14="http://schemas.microsoft.com/office/powerpoint/2010/main" val="33106085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61</a:t>
            </a:fld>
            <a:endParaRPr lang="en-US">
              <a:solidFill>
                <a:prstClr val="black"/>
              </a:solidFill>
              <a:latin typeface="Calibri"/>
            </a:endParaRPr>
          </a:p>
        </p:txBody>
      </p:sp>
    </p:spTree>
    <p:extLst>
      <p:ext uri="{BB962C8B-B14F-4D97-AF65-F5344CB8AC3E}">
        <p14:creationId xmlns:p14="http://schemas.microsoft.com/office/powerpoint/2010/main" val="1779124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62</a:t>
            </a:fld>
            <a:endParaRPr lang="en-US">
              <a:solidFill>
                <a:prstClr val="black"/>
              </a:solidFill>
              <a:latin typeface="Calibri"/>
            </a:endParaRPr>
          </a:p>
        </p:txBody>
      </p:sp>
    </p:spTree>
    <p:extLst>
      <p:ext uri="{BB962C8B-B14F-4D97-AF65-F5344CB8AC3E}">
        <p14:creationId xmlns:p14="http://schemas.microsoft.com/office/powerpoint/2010/main" val="4283116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pPr defTabSz="462321">
              <a:defRPr/>
            </a:pPr>
            <a:fld id="{564E9979-72B4-2E46-9E74-179F577D7116}" type="slidenum">
              <a:rPr lang="en-US">
                <a:solidFill>
                  <a:prstClr val="black"/>
                </a:solidFill>
                <a:latin typeface="Calibri"/>
              </a:rPr>
              <a:t>63</a:t>
            </a:fld>
            <a:endParaRPr lang="en-US">
              <a:solidFill>
                <a:prstClr val="black"/>
              </a:solidFill>
              <a:latin typeface="Calibri"/>
            </a:endParaRPr>
          </a:p>
        </p:txBody>
      </p:sp>
    </p:spTree>
    <p:extLst>
      <p:ext uri="{BB962C8B-B14F-4D97-AF65-F5344CB8AC3E}">
        <p14:creationId xmlns:p14="http://schemas.microsoft.com/office/powerpoint/2010/main" val="17957444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64</a:t>
            </a:fld>
            <a:endParaRPr lang="en-US"/>
          </a:p>
        </p:txBody>
      </p:sp>
    </p:spTree>
    <p:extLst>
      <p:ext uri="{BB962C8B-B14F-4D97-AF65-F5344CB8AC3E}">
        <p14:creationId xmlns:p14="http://schemas.microsoft.com/office/powerpoint/2010/main" val="2511809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p:sp>
      <p:sp>
        <p:nvSpPr>
          <p:cNvPr id="2324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p>
        </p:txBody>
      </p:sp>
      <p:sp>
        <p:nvSpPr>
          <p:cNvPr id="2324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617" eaLnBrk="0" hangingPunct="0">
              <a:spcBef>
                <a:spcPct val="30000"/>
              </a:spcBef>
              <a:defRPr sz="1200">
                <a:solidFill>
                  <a:schemeClr val="tx1"/>
                </a:solidFill>
                <a:latin typeface="Arial" pitchFamily="34" charset="0"/>
              </a:defRPr>
            </a:lvl1pPr>
            <a:lvl2pPr marL="764071" indent="-293751" defTabSz="932617" eaLnBrk="0" hangingPunct="0">
              <a:spcBef>
                <a:spcPct val="30000"/>
              </a:spcBef>
              <a:defRPr sz="1200">
                <a:solidFill>
                  <a:schemeClr val="tx1"/>
                </a:solidFill>
                <a:latin typeface="Arial" pitchFamily="34" charset="0"/>
              </a:defRPr>
            </a:lvl2pPr>
            <a:lvl3pPr marL="1176606" indent="-234358" defTabSz="932617" eaLnBrk="0" hangingPunct="0">
              <a:spcBef>
                <a:spcPct val="30000"/>
              </a:spcBef>
              <a:defRPr sz="1200">
                <a:solidFill>
                  <a:schemeClr val="tx1"/>
                </a:solidFill>
                <a:latin typeface="Arial" pitchFamily="34" charset="0"/>
              </a:defRPr>
            </a:lvl3pPr>
            <a:lvl4pPr marL="1648532" indent="-234358" defTabSz="932617" eaLnBrk="0" hangingPunct="0">
              <a:spcBef>
                <a:spcPct val="30000"/>
              </a:spcBef>
              <a:defRPr sz="1200">
                <a:solidFill>
                  <a:schemeClr val="tx1"/>
                </a:solidFill>
                <a:latin typeface="Arial" pitchFamily="34" charset="0"/>
              </a:defRPr>
            </a:lvl4pPr>
            <a:lvl5pPr marL="2118852" indent="-234358" defTabSz="932617" eaLnBrk="0" hangingPunct="0">
              <a:spcBef>
                <a:spcPct val="30000"/>
              </a:spcBef>
              <a:defRPr sz="1200">
                <a:solidFill>
                  <a:schemeClr val="tx1"/>
                </a:solidFill>
                <a:latin typeface="Arial" pitchFamily="34" charset="0"/>
              </a:defRPr>
            </a:lvl5pPr>
            <a:lvl6pPr marL="2581148" indent="-234358" defTabSz="932617" eaLnBrk="0" fontAlgn="base" hangingPunct="0">
              <a:spcBef>
                <a:spcPct val="30000"/>
              </a:spcBef>
              <a:spcAft>
                <a:spcPct val="0"/>
              </a:spcAft>
              <a:defRPr sz="1200">
                <a:solidFill>
                  <a:schemeClr val="tx1"/>
                </a:solidFill>
                <a:latin typeface="Arial" pitchFamily="34" charset="0"/>
              </a:defRPr>
            </a:lvl6pPr>
            <a:lvl7pPr marL="3043443" indent="-234358" defTabSz="932617" eaLnBrk="0" fontAlgn="base" hangingPunct="0">
              <a:spcBef>
                <a:spcPct val="30000"/>
              </a:spcBef>
              <a:spcAft>
                <a:spcPct val="0"/>
              </a:spcAft>
              <a:defRPr sz="1200">
                <a:solidFill>
                  <a:schemeClr val="tx1"/>
                </a:solidFill>
                <a:latin typeface="Arial" pitchFamily="34" charset="0"/>
              </a:defRPr>
            </a:lvl7pPr>
            <a:lvl8pPr marL="3505737" indent="-234358" defTabSz="932617" eaLnBrk="0" fontAlgn="base" hangingPunct="0">
              <a:spcBef>
                <a:spcPct val="30000"/>
              </a:spcBef>
              <a:spcAft>
                <a:spcPct val="0"/>
              </a:spcAft>
              <a:defRPr sz="1200">
                <a:solidFill>
                  <a:schemeClr val="tx1"/>
                </a:solidFill>
                <a:latin typeface="Arial" pitchFamily="34" charset="0"/>
              </a:defRPr>
            </a:lvl8pPr>
            <a:lvl9pPr marL="3968033" indent="-234358" defTabSz="932617" eaLnBrk="0" fontAlgn="base" hangingPunct="0">
              <a:spcBef>
                <a:spcPct val="30000"/>
              </a:spcBef>
              <a:spcAft>
                <a:spcPct val="0"/>
              </a:spcAft>
              <a:defRPr sz="1200">
                <a:solidFill>
                  <a:schemeClr val="tx1"/>
                </a:solidFill>
                <a:latin typeface="Arial" pitchFamily="34" charset="0"/>
              </a:defRPr>
            </a:lvl9p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66</a:t>
            </a:fld>
            <a:endParaRPr lang="en-US"/>
          </a:p>
        </p:txBody>
      </p:sp>
    </p:spTree>
    <p:extLst>
      <p:ext uri="{BB962C8B-B14F-4D97-AF65-F5344CB8AC3E}">
        <p14:creationId xmlns:p14="http://schemas.microsoft.com/office/powerpoint/2010/main" val="25118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7</a:t>
            </a:fld>
            <a:endParaRPr lang="en-US"/>
          </a:p>
        </p:txBody>
      </p:sp>
    </p:spTree>
    <p:extLst>
      <p:ext uri="{BB962C8B-B14F-4D97-AF65-F5344CB8AC3E}">
        <p14:creationId xmlns:p14="http://schemas.microsoft.com/office/powerpoint/2010/main" val="428468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8</a:t>
            </a:fld>
            <a:endParaRPr lang="en-US"/>
          </a:p>
        </p:txBody>
      </p:sp>
    </p:spTree>
    <p:extLst>
      <p:ext uri="{BB962C8B-B14F-4D97-AF65-F5344CB8AC3E}">
        <p14:creationId xmlns:p14="http://schemas.microsoft.com/office/powerpoint/2010/main" val="244393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564E9979-72B4-2E46-9E74-179F577D7116}" type="slidenum">
              <a:rPr lang="en-US" smtClean="0"/>
              <a:t>9</a:t>
            </a:fld>
            <a:endParaRPr lang="en-US"/>
          </a:p>
        </p:txBody>
      </p:sp>
    </p:spTree>
    <p:extLst>
      <p:ext uri="{BB962C8B-B14F-4D97-AF65-F5344CB8AC3E}">
        <p14:creationId xmlns:p14="http://schemas.microsoft.com/office/powerpoint/2010/main" val="26465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491068" y="799576"/>
            <a:ext cx="8229600" cy="487362"/>
          </a:xfrm>
          <a:prstGeom prst="rect">
            <a:avLst/>
          </a:prstGeom>
        </p:spPr>
        <p:txBody>
          <a:bodyPr vert="horz"/>
          <a:lstStyle>
            <a:lvl1pPr>
              <a:defRPr cap="all" baseline="0">
                <a:solidFill>
                  <a:schemeClr val="tx1"/>
                </a:solidFill>
                <a:latin typeface="Open Sans Semibold"/>
              </a:defRPr>
            </a:lvl1pPr>
          </a:lstStyle>
          <a:p>
            <a:r>
              <a:rPr lang="en-US"/>
              <a:t>Click to edit Master title style</a:t>
            </a:r>
          </a:p>
        </p:txBody>
      </p:sp>
      <p:sp>
        <p:nvSpPr>
          <p:cNvPr id="18" name="Content Placeholder 17"/>
          <p:cNvSpPr>
            <a:spLocks noGrp="1"/>
          </p:cNvSpPr>
          <p:nvPr>
            <p:ph sz="quarter" idx="10"/>
          </p:nvPr>
        </p:nvSpPr>
        <p:spPr>
          <a:xfrm>
            <a:off x="490538" y="1312863"/>
            <a:ext cx="8229600" cy="4681537"/>
          </a:xfrm>
          <a:prstGeom prst="rect">
            <a:avLst/>
          </a:prstGeom>
        </p:spPr>
        <p:txBody>
          <a:bodyPr vert="horz"/>
          <a:lstStyle>
            <a:lvl1pPr>
              <a:defRPr sz="1800" cap="none">
                <a:latin typeface="Open Sans Light"/>
              </a:defRPr>
            </a:lvl1pPr>
            <a:lvl2pPr>
              <a:defRPr sz="1800" cap="none">
                <a:latin typeface="Open Sans Light"/>
              </a:defRPr>
            </a:lvl2pPr>
            <a:lvl3pPr>
              <a:defRPr sz="1800" cap="none">
                <a:latin typeface="Open Sans Light"/>
              </a:defRPr>
            </a:lvl3pPr>
            <a:lvl4pPr>
              <a:defRPr sz="1800" cap="none">
                <a:latin typeface="Open Sans Light"/>
              </a:defRPr>
            </a:lvl4pPr>
            <a:lvl5pPr>
              <a:defRPr sz="1800" cap="none">
                <a:latin typeface="Open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77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Copyright Page 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a:prstGeom prst="rect">
            <a:avLst/>
          </a:prstGeom>
        </p:spPr>
        <p:txBody>
          <a:bodyPr anchor="ctr"/>
          <a:lstStyle>
            <a:lvl1pPr>
              <a:defRPr sz="3600"/>
            </a:lvl1pPr>
          </a:lstStyle>
          <a:p>
            <a:r>
              <a:rPr lang="en-US"/>
              <a:t>Click to edit Master title style</a:t>
            </a:r>
          </a:p>
        </p:txBody>
      </p:sp>
      <p:sp>
        <p:nvSpPr>
          <p:cNvPr id="3" name="Content Placeholder 2"/>
          <p:cNvSpPr>
            <a:spLocks noGrp="1"/>
          </p:cNvSpPr>
          <p:nvPr>
            <p:ph idx="1"/>
          </p:nvPr>
        </p:nvSpPr>
        <p:spPr>
          <a:xfrm>
            <a:off x="457200" y="1600201"/>
            <a:ext cx="8229600" cy="3657599"/>
          </a:xfrm>
          <a:prstGeom prst="rect">
            <a:avLst/>
          </a:prstGeom>
        </p:spPr>
        <p:txBody>
          <a:bodyPr anchor="t"/>
          <a:lstStyle>
            <a:lvl1pPr>
              <a:spcBef>
                <a:spcPct val="0"/>
              </a:spcBef>
              <a:spcAft>
                <a:spcPts val="600"/>
              </a:spcAft>
              <a:defRPr sz="3200">
                <a:solidFill>
                  <a:schemeClr val="bg1"/>
                </a:solidFill>
              </a:defRPr>
            </a:lvl1pPr>
            <a:lvl2pPr>
              <a:spcBef>
                <a:spcPct val="0"/>
              </a:spcBef>
              <a:spcAft>
                <a:spcPts val="600"/>
              </a:spcAft>
              <a:defRPr>
                <a:solidFill>
                  <a:schemeClr val="bg1"/>
                </a:solidFill>
                <a:latin typeface="Open Sans Light"/>
              </a:defRPr>
            </a:lvl2pPr>
            <a:lvl3pPr>
              <a:spcBef>
                <a:spcPct val="0"/>
              </a:spcBef>
              <a:spcAft>
                <a:spcPts val="600"/>
              </a:spcAft>
              <a:defRPr>
                <a:solidFill>
                  <a:schemeClr val="bg1"/>
                </a:solidFill>
                <a:latin typeface="Open Sans Light"/>
              </a:defRPr>
            </a:lvl3pPr>
            <a:lvl4pPr>
              <a:spcBef>
                <a:spcPct val="0"/>
              </a:spcBef>
              <a:spcAft>
                <a:spcPts val="600"/>
              </a:spcAft>
              <a:defRPr>
                <a:solidFill>
                  <a:schemeClr val="bg1"/>
                </a:solidFill>
                <a:latin typeface="Open Sans Light"/>
              </a:defRPr>
            </a:lvl4pPr>
            <a:lvl5pPr>
              <a:spcBef>
                <a:spcPct val="0"/>
              </a:spcBef>
              <a:spcAft>
                <a:spcPts val="600"/>
              </a:spcAft>
              <a:defRPr sz="1800">
                <a:solidFill>
                  <a:schemeClr val="bg1"/>
                </a:solidFill>
                <a:latin typeface="Open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5791200"/>
            <a:ext cx="1676400" cy="365125"/>
          </a:xfrm>
          <a:prstGeom prst="rect">
            <a:avLst/>
          </a:prstGeom>
        </p:spPr>
        <p:txBody>
          <a:bodyPr anchor="ctr"/>
          <a:lstStyle>
            <a:lvl1pPr>
              <a:defRPr sz="1200" baseline="0">
                <a:solidFill>
                  <a:schemeClr val="bg1"/>
                </a:solidFill>
                <a:latin typeface="+mn-lt"/>
              </a:defRPr>
            </a:lvl1pPr>
          </a:lstStyle>
          <a:p>
            <a:endParaRPr lang="en-US">
              <a:solidFill>
                <a:prstClr val="white"/>
              </a:solidFill>
            </a:endParaRPr>
          </a:p>
        </p:txBody>
      </p:sp>
      <p:sp>
        <p:nvSpPr>
          <p:cNvPr id="6" name="Slide Number Placeholder 5"/>
          <p:cNvSpPr>
            <a:spLocks noGrp="1"/>
          </p:cNvSpPr>
          <p:nvPr>
            <p:ph type="sldNum" sz="quarter" idx="12"/>
          </p:nvPr>
        </p:nvSpPr>
        <p:spPr>
          <a:xfrm>
            <a:off x="8229600" y="228600"/>
            <a:ext cx="685800" cy="365125"/>
          </a:xfrm>
          <a:prstGeom prst="rect">
            <a:avLst/>
          </a:prstGeom>
        </p:spPr>
        <p:txBody>
          <a:bodyPr anchor="ctr"/>
          <a:lstStyle>
            <a:lvl1pPr algn="r">
              <a:defRPr sz="1200">
                <a:solidFill>
                  <a:schemeClr val="bg1"/>
                </a:solidFill>
                <a:latin typeface="+mn-lt"/>
              </a:defRPr>
            </a:lvl1pPr>
          </a:lstStyle>
          <a:p>
            <a:fld id="{531C5B28-2528-41D5-9DDD-548488A5703E}" type="slidenum">
              <a:rPr lang="en-US" smtClean="0">
                <a:solidFill>
                  <a:prstClr val="white"/>
                </a:solidFill>
              </a:rPr>
              <a:t>‹#›</a:t>
            </a:fld>
            <a:endParaRPr lang="en-US">
              <a:solidFill>
                <a:prstClr val="white"/>
              </a:solidFill>
            </a:endParaRPr>
          </a:p>
        </p:txBody>
      </p:sp>
    </p:spTree>
    <p:extLst>
      <p:ext uri="{BB962C8B-B14F-4D97-AF65-F5344CB8AC3E}">
        <p14:creationId xmlns:p14="http://schemas.microsoft.com/office/powerpoint/2010/main" val="104496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088645"/>
            <a:ext cx="7924800" cy="1446550"/>
          </a:xfrm>
          <a:prstGeom prst="rect">
            <a:avLst/>
          </a:prstGeom>
        </p:spPr>
        <p:txBody>
          <a:bodyPr vert="horz" lIns="91440" tIns="45720" rIns="91440" bIns="45720" rtlCol="0" anchor="b" anchorCtr="0">
            <a:spAutoFit/>
          </a:bodyPr>
          <a:lstStyle>
            <a:lvl1pPr>
              <a:defRPr cap="all"/>
            </a:lvl1pPr>
          </a:lstStyle>
          <a:p>
            <a:r>
              <a:rPr lang="en-US"/>
              <a:t>Click to edit Master title style</a:t>
            </a:r>
          </a:p>
        </p:txBody>
      </p:sp>
      <p:sp>
        <p:nvSpPr>
          <p:cNvPr id="12" name="Text Placeholder 11"/>
          <p:cNvSpPr>
            <a:spLocks noGrp="1"/>
          </p:cNvSpPr>
          <p:nvPr>
            <p:ph type="body" sz="quarter" idx="10"/>
          </p:nvPr>
        </p:nvSpPr>
        <p:spPr>
          <a:xfrm>
            <a:off x="431800" y="3479800"/>
            <a:ext cx="6540500" cy="1155700"/>
          </a:xfrm>
          <a:prstGeom prst="rect">
            <a:avLst/>
          </a:prstGeom>
        </p:spPr>
        <p:txBody>
          <a:bodyPr vert="horz"/>
          <a:lstStyle>
            <a:lvl1pPr>
              <a:defRPr sz="2000">
                <a:solidFill>
                  <a:schemeClr val="bg1"/>
                </a:solidFill>
                <a:latin typeface="Open Sans"/>
              </a:defRPr>
            </a:lvl1pPr>
            <a:lvl2pPr>
              <a:defRPr sz="2000">
                <a:solidFill>
                  <a:schemeClr val="bg1"/>
                </a:solidFill>
                <a:latin typeface="Open Sans"/>
              </a:defRPr>
            </a:lvl2pPr>
            <a:lvl3pPr>
              <a:defRPr sz="2000">
                <a:solidFill>
                  <a:schemeClr val="bg1"/>
                </a:solidFill>
                <a:latin typeface="Open Sans"/>
              </a:defRPr>
            </a:lvl3pPr>
            <a:lvl4pPr>
              <a:defRPr sz="2000">
                <a:solidFill>
                  <a:schemeClr val="bg1"/>
                </a:solidFill>
                <a:latin typeface="Open Sans"/>
              </a:defRPr>
            </a:lvl4pPr>
            <a:lvl5pPr>
              <a:defRPr sz="2000">
                <a:solidFill>
                  <a:schemeClr val="bg1"/>
                </a:solidFill>
                <a:latin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41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Copyright Page 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a:prstGeom prst="rect">
            <a:avLst/>
          </a:prstGeom>
        </p:spPr>
        <p:txBody>
          <a:bodyPr anchor="ctr"/>
          <a:lstStyle>
            <a:lvl1pPr>
              <a:defRPr sz="3600"/>
            </a:lvl1pPr>
          </a:lstStyle>
          <a:p>
            <a:r>
              <a:rPr lang="en-US"/>
              <a:t>Click to edit Master title style</a:t>
            </a:r>
          </a:p>
        </p:txBody>
      </p:sp>
      <p:sp>
        <p:nvSpPr>
          <p:cNvPr id="3" name="Content Placeholder 2"/>
          <p:cNvSpPr>
            <a:spLocks noGrp="1"/>
          </p:cNvSpPr>
          <p:nvPr>
            <p:ph idx="1"/>
          </p:nvPr>
        </p:nvSpPr>
        <p:spPr>
          <a:xfrm>
            <a:off x="457200" y="1600201"/>
            <a:ext cx="8229600" cy="3657599"/>
          </a:xfrm>
          <a:prstGeom prst="rect">
            <a:avLst/>
          </a:prstGeom>
        </p:spPr>
        <p:txBody>
          <a:bodyPr anchor="t"/>
          <a:lstStyle>
            <a:lvl1pPr>
              <a:spcBef>
                <a:spcPct val="0"/>
              </a:spcBef>
              <a:spcAft>
                <a:spcPts val="600"/>
              </a:spcAft>
              <a:defRPr sz="3200">
                <a:solidFill>
                  <a:schemeClr val="bg1"/>
                </a:solidFill>
              </a:defRPr>
            </a:lvl1pPr>
            <a:lvl2pPr>
              <a:spcBef>
                <a:spcPct val="0"/>
              </a:spcBef>
              <a:spcAft>
                <a:spcPts val="600"/>
              </a:spcAft>
              <a:defRPr>
                <a:solidFill>
                  <a:schemeClr val="bg1"/>
                </a:solidFill>
                <a:latin typeface="Open Sans Light"/>
              </a:defRPr>
            </a:lvl2pPr>
            <a:lvl3pPr>
              <a:spcBef>
                <a:spcPct val="0"/>
              </a:spcBef>
              <a:spcAft>
                <a:spcPts val="600"/>
              </a:spcAft>
              <a:defRPr>
                <a:solidFill>
                  <a:schemeClr val="bg1"/>
                </a:solidFill>
                <a:latin typeface="Open Sans Light"/>
              </a:defRPr>
            </a:lvl3pPr>
            <a:lvl4pPr>
              <a:spcBef>
                <a:spcPct val="0"/>
              </a:spcBef>
              <a:spcAft>
                <a:spcPts val="600"/>
              </a:spcAft>
              <a:defRPr>
                <a:solidFill>
                  <a:schemeClr val="bg1"/>
                </a:solidFill>
                <a:latin typeface="Open Sans Light"/>
              </a:defRPr>
            </a:lvl4pPr>
            <a:lvl5pPr>
              <a:spcBef>
                <a:spcPct val="0"/>
              </a:spcBef>
              <a:spcAft>
                <a:spcPts val="600"/>
              </a:spcAft>
              <a:defRPr sz="1800">
                <a:solidFill>
                  <a:schemeClr val="bg1"/>
                </a:solidFill>
                <a:latin typeface="Open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5791200"/>
            <a:ext cx="1676400" cy="365125"/>
          </a:xfrm>
          <a:prstGeom prst="rect">
            <a:avLst/>
          </a:prstGeom>
        </p:spPr>
        <p:txBody>
          <a:bodyPr anchor="ctr"/>
          <a:lstStyle>
            <a:lvl1pPr>
              <a:defRPr sz="1200" baseline="0">
                <a:solidFill>
                  <a:schemeClr val="bg1"/>
                </a:solidFill>
                <a:latin typeface="+mn-lt"/>
              </a:defRPr>
            </a:lvl1pPr>
          </a:lstStyle>
          <a:p>
            <a:endParaRPr lang="en-US">
              <a:solidFill>
                <a:prstClr val="white"/>
              </a:solidFill>
            </a:endParaRPr>
          </a:p>
        </p:txBody>
      </p:sp>
      <p:sp>
        <p:nvSpPr>
          <p:cNvPr id="6" name="Slide Number Placeholder 5"/>
          <p:cNvSpPr>
            <a:spLocks noGrp="1"/>
          </p:cNvSpPr>
          <p:nvPr>
            <p:ph type="sldNum" sz="quarter" idx="12"/>
          </p:nvPr>
        </p:nvSpPr>
        <p:spPr>
          <a:xfrm>
            <a:off x="8229600" y="228600"/>
            <a:ext cx="685800" cy="365125"/>
          </a:xfrm>
          <a:prstGeom prst="rect">
            <a:avLst/>
          </a:prstGeom>
        </p:spPr>
        <p:txBody>
          <a:bodyPr anchor="ctr"/>
          <a:lstStyle>
            <a:lvl1pPr algn="r">
              <a:defRPr sz="1200">
                <a:solidFill>
                  <a:schemeClr val="bg1"/>
                </a:solidFill>
                <a:latin typeface="+mn-lt"/>
              </a:defRPr>
            </a:lvl1pPr>
          </a:lstStyle>
          <a:p>
            <a:fld id="{531C5B28-2528-41D5-9DDD-548488A5703E}" type="slidenum">
              <a:rPr lang="en-US" smtClean="0">
                <a:solidFill>
                  <a:prstClr val="white"/>
                </a:solidFill>
              </a:rPr>
              <a:t>‹#›</a:t>
            </a:fld>
            <a:endParaRPr lang="en-US">
              <a:solidFill>
                <a:prstClr val="white"/>
              </a:solidFill>
            </a:endParaRPr>
          </a:p>
        </p:txBody>
      </p:sp>
    </p:spTree>
    <p:extLst>
      <p:ext uri="{BB962C8B-B14F-4D97-AF65-F5344CB8AC3E}">
        <p14:creationId xmlns:p14="http://schemas.microsoft.com/office/powerpoint/2010/main" val="172726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4500" y="2113459"/>
            <a:ext cx="8229600" cy="769441"/>
          </a:xfrm>
          <a:prstGeom prst="rect">
            <a:avLst/>
          </a:prstGeom>
        </p:spPr>
        <p:txBody>
          <a:bodyPr anchor="b" anchorCtr="0">
            <a:spAutoFit/>
          </a:bodyPr>
          <a:lstStyle>
            <a:lvl1pPr algn="l">
              <a:defRPr baseline="0">
                <a:solidFill>
                  <a:srgbClr val="4C4330"/>
                </a:solidFill>
                <a:latin typeface="Open Sans Light"/>
              </a:defRPr>
            </a:lvl1pPr>
          </a:lstStyle>
          <a:p>
            <a:r>
              <a:rPr lang="en-US"/>
              <a:t>Click to edit Master title style</a:t>
            </a:r>
          </a:p>
        </p:txBody>
      </p:sp>
      <p:sp>
        <p:nvSpPr>
          <p:cNvPr id="8" name="Text Placeholder 7"/>
          <p:cNvSpPr>
            <a:spLocks noGrp="1"/>
          </p:cNvSpPr>
          <p:nvPr>
            <p:ph type="body" sz="quarter" idx="13"/>
          </p:nvPr>
        </p:nvSpPr>
        <p:spPr>
          <a:xfrm>
            <a:off x="457200" y="2882900"/>
            <a:ext cx="7188200" cy="520700"/>
          </a:xfrm>
          <a:prstGeom prst="rect">
            <a:avLst/>
          </a:prstGeom>
        </p:spPr>
        <p:txBody>
          <a:bodyPr vert="horz"/>
          <a:lstStyle>
            <a:lvl1pPr marL="0" indent="0">
              <a:buFontTx/>
              <a:buNone/>
              <a:defRPr sz="2400" baseline="0">
                <a:solidFill>
                  <a:srgbClr val="921E2E"/>
                </a:solidFill>
                <a:latin typeface="Open Sans"/>
              </a:defRPr>
            </a:lvl1pPr>
          </a:lstStyle>
          <a:p>
            <a:pPr lvl="0"/>
            <a:r>
              <a:rPr lang="en-US"/>
              <a:t>Click to edit Master text styles</a:t>
            </a:r>
          </a:p>
        </p:txBody>
      </p:sp>
      <p:sp>
        <p:nvSpPr>
          <p:cNvPr id="10" name="Text Placeholder 9"/>
          <p:cNvSpPr>
            <a:spLocks noGrp="1"/>
          </p:cNvSpPr>
          <p:nvPr>
            <p:ph type="body" sz="quarter" idx="14"/>
          </p:nvPr>
        </p:nvSpPr>
        <p:spPr>
          <a:xfrm>
            <a:off x="474134" y="3881963"/>
            <a:ext cx="7442200" cy="787400"/>
          </a:xfrm>
          <a:prstGeom prst="rect">
            <a:avLst/>
          </a:prstGeom>
        </p:spPr>
        <p:txBody>
          <a:bodyPr vert="horz"/>
          <a:lstStyle>
            <a:lvl1pPr marL="0" indent="0">
              <a:buFontTx/>
              <a:buNone/>
              <a:defRPr sz="2400" baseline="0">
                <a:solidFill>
                  <a:schemeClr val="bg1"/>
                </a:solidFill>
                <a:latin typeface="Open Sans Light"/>
              </a:defRPr>
            </a:lvl1pPr>
          </a:lstStyle>
          <a:p>
            <a:pPr lvl="0"/>
            <a:r>
              <a:rPr lang="en-US"/>
              <a:t>Click to edit Master text styles</a:t>
            </a:r>
          </a:p>
        </p:txBody>
      </p:sp>
      <p:sp>
        <p:nvSpPr>
          <p:cNvPr id="12" name="Text Placeholder 11"/>
          <p:cNvSpPr>
            <a:spLocks noGrp="1"/>
          </p:cNvSpPr>
          <p:nvPr>
            <p:ph type="body" sz="quarter" idx="15" hasCustomPrompt="1"/>
          </p:nvPr>
        </p:nvSpPr>
        <p:spPr>
          <a:xfrm>
            <a:off x="474663" y="4775200"/>
            <a:ext cx="3707869" cy="1058333"/>
          </a:xfrm>
          <a:prstGeom prst="rect">
            <a:avLst/>
          </a:prstGeom>
        </p:spPr>
        <p:txBody>
          <a:bodyPr vert="horz"/>
          <a:lstStyle>
            <a:lvl1pPr marL="0" marR="0" indent="0" algn="l" defTabSz="457200" rtl="0" eaLnBrk="1" fontAlgn="auto" latinLnBrk="0" hangingPunct="1">
              <a:lnSpc>
                <a:spcPct val="100000"/>
              </a:lnSpc>
              <a:spcBef>
                <a:spcPct val="20000"/>
              </a:spcBef>
              <a:spcAft>
                <a:spcPct val="0"/>
              </a:spcAft>
              <a:buClrTx/>
              <a:buSzTx/>
              <a:buFontTx/>
              <a:buNone/>
              <a:defRPr sz="1000" baseline="0">
                <a:solidFill>
                  <a:schemeClr val="bg1"/>
                </a:solidFill>
                <a:latin typeface="Open Sans"/>
              </a:defRPr>
            </a:lvl1pPr>
          </a:lstStyle>
          <a:p>
            <a:pPr lvl="0"/>
            <a:r>
              <a:rPr lang="en-US"/>
              <a:t>Date</a:t>
            </a:r>
          </a:p>
          <a:p>
            <a:pPr lvl="0"/>
            <a:r>
              <a:rPr lang="en-US"/>
              <a:t>Attendees, xxx.xxx.xxxx</a:t>
            </a:r>
          </a:p>
          <a:p>
            <a:pPr marL="0" marR="0" lvl="0" indent="0" algn="l" defTabSz="457200" rtl="0" eaLnBrk="1" fontAlgn="auto" latinLnBrk="0" hangingPunct="1">
              <a:lnSpc>
                <a:spcPct val="100000"/>
              </a:lnSpc>
              <a:spcBef>
                <a:spcPct val="20000"/>
              </a:spcBef>
              <a:spcAft>
                <a:spcPct val="0"/>
              </a:spcAft>
              <a:buClrTx/>
              <a:buSzTx/>
              <a:buFontTx/>
              <a:buNone/>
              <a:defRPr/>
            </a:pPr>
            <a:r>
              <a:rPr lang="en-US"/>
              <a:t>Attendees, xxx.xxx.xxxx</a:t>
            </a:r>
          </a:p>
          <a:p>
            <a:pPr marL="0" marR="0" lvl="0" indent="0" algn="l" defTabSz="457200" rtl="0" eaLnBrk="1" fontAlgn="auto" latinLnBrk="0" hangingPunct="1">
              <a:lnSpc>
                <a:spcPct val="100000"/>
              </a:lnSpc>
              <a:spcBef>
                <a:spcPct val="20000"/>
              </a:spcBef>
              <a:spcAft>
                <a:spcPct val="0"/>
              </a:spcAft>
              <a:buClrTx/>
              <a:buSzTx/>
              <a:buFontTx/>
              <a:buNone/>
              <a:defRPr/>
            </a:pPr>
            <a:r>
              <a:rPr lang="en-US"/>
              <a:t>Attendees, xxx.xxx.xxxx</a:t>
            </a:r>
          </a:p>
          <a:p>
            <a:pPr lvl="0"/>
            <a:endParaRPr lang="en-US"/>
          </a:p>
        </p:txBody>
      </p:sp>
      <p:sp>
        <p:nvSpPr>
          <p:cNvPr id="15" name="Text Placeholder 14"/>
          <p:cNvSpPr>
            <a:spLocks noGrp="1"/>
          </p:cNvSpPr>
          <p:nvPr>
            <p:ph type="body" sz="quarter" idx="16" hasCustomPrompt="1"/>
          </p:nvPr>
        </p:nvSpPr>
        <p:spPr>
          <a:xfrm>
            <a:off x="474663" y="5883803"/>
            <a:ext cx="2116137" cy="254000"/>
          </a:xfrm>
          <a:prstGeom prst="rect">
            <a:avLst/>
          </a:prstGeom>
        </p:spPr>
        <p:txBody>
          <a:bodyPr vert="horz"/>
          <a:lstStyle>
            <a:lvl1pPr marL="0" indent="0">
              <a:buFontTx/>
              <a:buNone/>
              <a:defRPr sz="900" baseline="0">
                <a:solidFill>
                  <a:schemeClr val="bg1"/>
                </a:solidFill>
                <a:latin typeface="Open Sans"/>
              </a:defRPr>
            </a:lvl1pPr>
          </a:lstStyle>
          <a:p>
            <a:pPr lvl="0"/>
            <a:r>
              <a:rPr lang="en-US"/>
              <a:t>Clarkhill.com</a:t>
            </a:r>
          </a:p>
        </p:txBody>
      </p:sp>
    </p:spTree>
    <p:extLst>
      <p:ext uri="{BB962C8B-B14F-4D97-AF65-F5344CB8AC3E}">
        <p14:creationId xmlns:p14="http://schemas.microsoft.com/office/powerpoint/2010/main" val="271468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088645"/>
            <a:ext cx="7924800" cy="1446550"/>
          </a:xfrm>
          <a:prstGeom prst="rect">
            <a:avLst/>
          </a:prstGeom>
        </p:spPr>
        <p:txBody>
          <a:bodyPr vert="horz" lIns="91440" tIns="45720" rIns="91440" bIns="45720" rtlCol="0" anchor="b" anchorCtr="0">
            <a:spAutoFit/>
          </a:bodyPr>
          <a:lstStyle>
            <a:lvl1pPr>
              <a:defRPr cap="all"/>
            </a:lvl1pPr>
          </a:lstStyle>
          <a:p>
            <a:r>
              <a:rPr lang="en-US"/>
              <a:t>Click to edit Master title style</a:t>
            </a:r>
          </a:p>
        </p:txBody>
      </p:sp>
      <p:sp>
        <p:nvSpPr>
          <p:cNvPr id="12" name="Text Placeholder 11"/>
          <p:cNvSpPr>
            <a:spLocks noGrp="1"/>
          </p:cNvSpPr>
          <p:nvPr>
            <p:ph type="body" sz="quarter" idx="10"/>
          </p:nvPr>
        </p:nvSpPr>
        <p:spPr>
          <a:xfrm>
            <a:off x="431800" y="3479800"/>
            <a:ext cx="6540500" cy="1155700"/>
          </a:xfrm>
          <a:prstGeom prst="rect">
            <a:avLst/>
          </a:prstGeom>
        </p:spPr>
        <p:txBody>
          <a:bodyPr vert="horz"/>
          <a:lstStyle>
            <a:lvl1pPr>
              <a:defRPr sz="2000">
                <a:solidFill>
                  <a:schemeClr val="bg1"/>
                </a:solidFill>
                <a:latin typeface="Open Sans"/>
              </a:defRPr>
            </a:lvl1pPr>
            <a:lvl2pPr>
              <a:defRPr sz="2000">
                <a:solidFill>
                  <a:schemeClr val="bg1"/>
                </a:solidFill>
                <a:latin typeface="Open Sans"/>
              </a:defRPr>
            </a:lvl2pPr>
            <a:lvl3pPr>
              <a:defRPr sz="2000">
                <a:solidFill>
                  <a:schemeClr val="bg1"/>
                </a:solidFill>
                <a:latin typeface="Open Sans"/>
              </a:defRPr>
            </a:lvl3pPr>
            <a:lvl4pPr>
              <a:defRPr sz="2000">
                <a:solidFill>
                  <a:schemeClr val="bg1"/>
                </a:solidFill>
                <a:latin typeface="Open Sans"/>
              </a:defRPr>
            </a:lvl4pPr>
            <a:lvl5pPr>
              <a:defRPr sz="2000">
                <a:solidFill>
                  <a:schemeClr val="bg1"/>
                </a:solidFill>
                <a:latin typeface="Open 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02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9"/>
          <p:cNvSpPr>
            <a:spLocks noGrp="1"/>
          </p:cNvSpPr>
          <p:nvPr>
            <p:ph type="title"/>
          </p:nvPr>
        </p:nvSpPr>
        <p:spPr>
          <a:xfrm>
            <a:off x="491068" y="799576"/>
            <a:ext cx="8229600" cy="487362"/>
          </a:xfrm>
          <a:prstGeom prst="rect">
            <a:avLst/>
          </a:prstGeom>
        </p:spPr>
        <p:txBody>
          <a:bodyPr vert="horz"/>
          <a:lstStyle>
            <a:lvl1pPr>
              <a:defRPr cap="all" baseline="0">
                <a:solidFill>
                  <a:schemeClr val="tx1"/>
                </a:solidFill>
                <a:latin typeface="Open Sans Semibold"/>
              </a:defRPr>
            </a:lvl1pPr>
          </a:lstStyle>
          <a:p>
            <a:r>
              <a:rPr lang="en-US"/>
              <a:t>Click to edit Master title style</a:t>
            </a:r>
          </a:p>
        </p:txBody>
      </p:sp>
      <p:sp>
        <p:nvSpPr>
          <p:cNvPr id="18" name="Content Placeholder 17"/>
          <p:cNvSpPr>
            <a:spLocks noGrp="1"/>
          </p:cNvSpPr>
          <p:nvPr>
            <p:ph sz="quarter" idx="10"/>
          </p:nvPr>
        </p:nvSpPr>
        <p:spPr>
          <a:xfrm>
            <a:off x="490538" y="1312863"/>
            <a:ext cx="8229600" cy="4681537"/>
          </a:xfrm>
          <a:prstGeom prst="rect">
            <a:avLst/>
          </a:prstGeom>
        </p:spPr>
        <p:txBody>
          <a:bodyPr vert="horz"/>
          <a:lstStyle>
            <a:lvl1pPr>
              <a:defRPr sz="1800" cap="none">
                <a:latin typeface="Open Sans Light"/>
              </a:defRPr>
            </a:lvl1pPr>
            <a:lvl2pPr>
              <a:defRPr sz="1800" cap="none">
                <a:latin typeface="Open Sans Light"/>
              </a:defRPr>
            </a:lvl2pPr>
            <a:lvl3pPr>
              <a:defRPr sz="1800" cap="none">
                <a:latin typeface="Open Sans Light"/>
              </a:defRPr>
            </a:lvl3pPr>
            <a:lvl4pPr>
              <a:defRPr sz="1800" cap="none">
                <a:latin typeface="Open Sans Light"/>
              </a:defRPr>
            </a:lvl4pPr>
            <a:lvl5pPr>
              <a:defRPr sz="1800" cap="none">
                <a:latin typeface="Open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786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5638800" cy="3968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6787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Copyright Page 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792162"/>
          </a:xfrm>
          <a:prstGeom prst="rect">
            <a:avLst/>
          </a:prstGeom>
        </p:spPr>
        <p:txBody>
          <a:bodyPr anchor="ctr"/>
          <a:lstStyle>
            <a:lvl1pPr>
              <a:defRPr sz="3600"/>
            </a:lvl1pPr>
          </a:lstStyle>
          <a:p>
            <a:r>
              <a:rPr lang="en-US"/>
              <a:t>Click to edit Master title style</a:t>
            </a:r>
          </a:p>
        </p:txBody>
      </p:sp>
      <p:sp>
        <p:nvSpPr>
          <p:cNvPr id="3" name="Content Placeholder 2"/>
          <p:cNvSpPr>
            <a:spLocks noGrp="1"/>
          </p:cNvSpPr>
          <p:nvPr>
            <p:ph idx="1"/>
          </p:nvPr>
        </p:nvSpPr>
        <p:spPr>
          <a:xfrm>
            <a:off x="457200" y="1600201"/>
            <a:ext cx="8229600" cy="3657599"/>
          </a:xfrm>
          <a:prstGeom prst="rect">
            <a:avLst/>
          </a:prstGeom>
        </p:spPr>
        <p:txBody>
          <a:bodyPr anchor="t"/>
          <a:lstStyle>
            <a:lvl1pPr>
              <a:spcBef>
                <a:spcPct val="0"/>
              </a:spcBef>
              <a:spcAft>
                <a:spcPts val="600"/>
              </a:spcAft>
              <a:defRPr sz="3200">
                <a:solidFill>
                  <a:schemeClr val="bg1"/>
                </a:solidFill>
              </a:defRPr>
            </a:lvl1pPr>
            <a:lvl2pPr>
              <a:spcBef>
                <a:spcPct val="0"/>
              </a:spcBef>
              <a:spcAft>
                <a:spcPts val="600"/>
              </a:spcAft>
              <a:defRPr>
                <a:solidFill>
                  <a:schemeClr val="bg1"/>
                </a:solidFill>
                <a:latin typeface="Open Sans Light"/>
              </a:defRPr>
            </a:lvl2pPr>
            <a:lvl3pPr>
              <a:spcBef>
                <a:spcPct val="0"/>
              </a:spcBef>
              <a:spcAft>
                <a:spcPts val="600"/>
              </a:spcAft>
              <a:defRPr>
                <a:solidFill>
                  <a:schemeClr val="bg1"/>
                </a:solidFill>
                <a:latin typeface="Open Sans Light"/>
              </a:defRPr>
            </a:lvl3pPr>
            <a:lvl4pPr>
              <a:spcBef>
                <a:spcPct val="0"/>
              </a:spcBef>
              <a:spcAft>
                <a:spcPts val="600"/>
              </a:spcAft>
              <a:defRPr>
                <a:solidFill>
                  <a:schemeClr val="bg1"/>
                </a:solidFill>
                <a:latin typeface="Open Sans Light"/>
              </a:defRPr>
            </a:lvl4pPr>
            <a:lvl5pPr>
              <a:spcBef>
                <a:spcPct val="0"/>
              </a:spcBef>
              <a:spcAft>
                <a:spcPts val="600"/>
              </a:spcAft>
              <a:defRPr sz="1800">
                <a:solidFill>
                  <a:schemeClr val="bg1"/>
                </a:solidFill>
                <a:latin typeface="Open Sans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5791200"/>
            <a:ext cx="1676400" cy="365125"/>
          </a:xfrm>
          <a:prstGeom prst="rect">
            <a:avLst/>
          </a:prstGeom>
        </p:spPr>
        <p:txBody>
          <a:bodyPr anchor="ctr"/>
          <a:lstStyle>
            <a:lvl1pPr>
              <a:defRPr sz="1200" baseline="0">
                <a:solidFill>
                  <a:schemeClr val="bg1"/>
                </a:solidFill>
                <a:latin typeface="+mn-lt"/>
              </a:defRPr>
            </a:lvl1pPr>
          </a:lstStyle>
          <a:p>
            <a:endParaRPr lang="en-US">
              <a:solidFill>
                <a:prstClr val="white"/>
              </a:solidFill>
            </a:endParaRPr>
          </a:p>
        </p:txBody>
      </p:sp>
      <p:sp>
        <p:nvSpPr>
          <p:cNvPr id="6" name="Slide Number Placeholder 5"/>
          <p:cNvSpPr>
            <a:spLocks noGrp="1"/>
          </p:cNvSpPr>
          <p:nvPr>
            <p:ph type="sldNum" sz="quarter" idx="12"/>
          </p:nvPr>
        </p:nvSpPr>
        <p:spPr>
          <a:xfrm>
            <a:off x="8229600" y="228600"/>
            <a:ext cx="685800" cy="365125"/>
          </a:xfrm>
          <a:prstGeom prst="rect">
            <a:avLst/>
          </a:prstGeom>
        </p:spPr>
        <p:txBody>
          <a:bodyPr anchor="ctr"/>
          <a:lstStyle>
            <a:lvl1pPr algn="r">
              <a:defRPr sz="1200">
                <a:solidFill>
                  <a:schemeClr val="bg1"/>
                </a:solidFill>
                <a:latin typeface="+mn-lt"/>
              </a:defRPr>
            </a:lvl1pPr>
          </a:lstStyle>
          <a:p>
            <a:fld id="{531C5B28-2528-41D5-9DDD-548488A5703E}" type="slidenum">
              <a:rPr lang="en-US" smtClean="0">
                <a:solidFill>
                  <a:prstClr val="white"/>
                </a:solidFill>
              </a:rPr>
              <a:t>‹#›</a:t>
            </a:fld>
            <a:endParaRPr lang="en-US">
              <a:solidFill>
                <a:prstClr val="white"/>
              </a:solidFill>
            </a:endParaRPr>
          </a:p>
        </p:txBody>
      </p:sp>
    </p:spTree>
    <p:extLst>
      <p:ext uri="{BB962C8B-B14F-4D97-AF65-F5344CB8AC3E}">
        <p14:creationId xmlns:p14="http://schemas.microsoft.com/office/powerpoint/2010/main" val="1305573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7125" y="465066"/>
            <a:ext cx="8686800" cy="45720"/>
          </a:xfrm>
          <a:prstGeom prst="rect">
            <a:avLst/>
          </a:prstGeom>
          <a:solidFill>
            <a:srgbClr val="E7E2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Rectangle 8"/>
          <p:cNvSpPr/>
          <p:nvPr userDrawn="1"/>
        </p:nvSpPr>
        <p:spPr>
          <a:xfrm>
            <a:off x="227125" y="6209276"/>
            <a:ext cx="8686800" cy="45720"/>
          </a:xfrm>
          <a:prstGeom prst="rect">
            <a:avLst/>
          </a:prstGeom>
          <a:solidFill>
            <a:srgbClr val="E7E2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pic>
        <p:nvPicPr>
          <p:cNvPr id="13" name="Picture 12" descr="ClarkHill-Logo.jpg"/>
          <p:cNvPicPr>
            <a:picLocks noChangeAspect="1"/>
          </p:cNvPicPr>
          <p:nvPr userDrawn="1"/>
        </p:nvPicPr>
        <p:blipFill>
          <a:blip r:embed="rId4"/>
          <a:srcRect/>
          <a:stretch>
            <a:fillRect/>
          </a:stretch>
        </p:blipFill>
        <p:spPr>
          <a:xfrm>
            <a:off x="7289797" y="6374762"/>
            <a:ext cx="1632591" cy="281482"/>
          </a:xfrm>
          <a:prstGeom prst="rect">
            <a:avLst/>
          </a:prstGeom>
        </p:spPr>
      </p:pic>
      <p:sp>
        <p:nvSpPr>
          <p:cNvPr id="10" name="TextBox 9"/>
          <p:cNvSpPr txBox="1"/>
          <p:nvPr userDrawn="1"/>
        </p:nvSpPr>
        <p:spPr>
          <a:xfrm>
            <a:off x="173892" y="6298278"/>
            <a:ext cx="3917819" cy="215444"/>
          </a:xfrm>
          <a:prstGeom prst="rect">
            <a:avLst/>
          </a:prstGeom>
          <a:noFill/>
        </p:spPr>
        <p:txBody>
          <a:bodyPr wrap="square" rtlCol="0">
            <a:spAutoFit/>
          </a:bodyPr>
          <a:lstStyle/>
          <a:p>
            <a:pPr algn="l"/>
            <a:r>
              <a:rPr lang="en-US" sz="800">
                <a:solidFill>
                  <a:srgbClr val="4C4330"/>
                </a:solidFill>
                <a:latin typeface="Open Sans Light"/>
              </a:rPr>
              <a:t>800-949-3120</a:t>
            </a:r>
            <a:r>
              <a:rPr lang="en-US" sz="800" baseline="0">
                <a:solidFill>
                  <a:srgbClr val="4C4330"/>
                </a:solidFill>
                <a:latin typeface="Open Sans Light"/>
              </a:rPr>
              <a:t> |  clarkhill.com</a:t>
            </a:r>
            <a:endParaRPr lang="en-US" sz="800">
              <a:solidFill>
                <a:srgbClr val="4C4330"/>
              </a:solidFill>
              <a:latin typeface="Open Sans Light"/>
            </a:endParaRPr>
          </a:p>
        </p:txBody>
      </p:sp>
      <p:sp>
        <p:nvSpPr>
          <p:cNvPr id="14" name="TextBox 13"/>
          <p:cNvSpPr txBox="1"/>
          <p:nvPr userDrawn="1"/>
        </p:nvSpPr>
        <p:spPr>
          <a:xfrm>
            <a:off x="173892" y="6502804"/>
            <a:ext cx="604725" cy="184666"/>
          </a:xfrm>
          <a:prstGeom prst="rect">
            <a:avLst/>
          </a:prstGeom>
          <a:noFill/>
        </p:spPr>
        <p:txBody>
          <a:bodyPr wrap="square" rtlCol="0">
            <a:spAutoFit/>
          </a:bodyPr>
          <a:lstStyle/>
          <a:p>
            <a:pPr algn="l"/>
            <a:r>
              <a:rPr lang="en-US" sz="600">
                <a:solidFill>
                  <a:srgbClr val="4C4330"/>
                </a:solidFill>
                <a:latin typeface="Open Sans Light"/>
              </a:rPr>
              <a:t>{01488885}</a:t>
            </a:r>
          </a:p>
        </p:txBody>
      </p:sp>
    </p:spTree>
    <p:extLst>
      <p:ext uri="{BB962C8B-B14F-4D97-AF65-F5344CB8AC3E}">
        <p14:creationId xmlns:p14="http://schemas.microsoft.com/office/powerpoint/2010/main" val="3704751878"/>
      </p:ext>
    </p:extLst>
  </p:cSld>
  <p:clrMap bg1="lt1" tx1="dk1" bg2="lt2" tx2="dk2" accent1="accent1" accent2="accent2" accent3="accent3" accent4="accent4" accent5="accent5" accent6="accent6" hlink="hlink" folHlink="folHlink"/>
  <p:sldLayoutIdLst>
    <p:sldLayoutId id="2147483649" r:id="rId1"/>
    <p:sldLayoutId id="2147483681" r:id="rId2"/>
  </p:sldLayoutIdLst>
  <p:hf hdr="0" ftr="0" dt="0"/>
  <p:txStyles>
    <p:titleStyle>
      <a:lvl1pPr algn="l" defTabSz="457200" rtl="0" eaLnBrk="1" latinLnBrk="0" hangingPunct="1">
        <a:spcBef>
          <a:spcPct val="0"/>
        </a:spcBef>
        <a:buNone/>
        <a:defRPr sz="2400" kern="1200" spc="-50">
          <a:solidFill>
            <a:schemeClr val="tx1">
              <a:lumMod val="75000"/>
              <a:lumOff val="25000"/>
            </a:schemeClr>
          </a:solidFill>
          <a:latin typeface="Helvetica"/>
          <a:ea typeface="+mj-ea"/>
          <a:cs typeface="Helvetica"/>
        </a:defRPr>
      </a:lvl1pPr>
    </p:titleStyle>
    <p:bodyStyle>
      <a:lvl1pPr marL="0" indent="0" algn="l" defTabSz="457200" rtl="0" eaLnBrk="1" latinLnBrk="0" hangingPunct="1">
        <a:spcBef>
          <a:spcPct val="20000"/>
        </a:spcBef>
        <a:buFontTx/>
        <a:buNone/>
        <a:defRPr sz="2400" b="0" i="0" kern="1200" cap="all" spc="-50">
          <a:solidFill>
            <a:schemeClr val="tx1">
              <a:lumMod val="65000"/>
              <a:lumOff val="35000"/>
            </a:schemeClr>
          </a:solidFill>
          <a:latin typeface="Open Sans Semibold"/>
          <a:ea typeface="小塚ゴシック Pr6N R"/>
          <a:cs typeface="Helvetica"/>
        </a:defRPr>
      </a:lvl1pPr>
      <a:lvl2pPr marL="742950" indent="-28575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400" b="0" i="0" kern="1200"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Divider.jpg"/>
          <p:cNvPicPr>
            <a:picLocks noChangeAspect="1"/>
          </p:cNvPicPr>
          <p:nvPr userDrawn="1"/>
        </p:nvPicPr>
        <p:blipFill>
          <a:blip r:embed="rId4"/>
          <a:srcRect/>
          <a:stretch>
            <a:fillRect/>
          </a:stretch>
        </p:blipFill>
        <p:spPr>
          <a:xfrm>
            <a:off x="0" y="0"/>
            <a:ext cx="9144000" cy="6858000"/>
          </a:xfrm>
          <a:prstGeom prst="rect">
            <a:avLst/>
          </a:prstGeom>
        </p:spPr>
      </p:pic>
    </p:spTree>
    <p:extLst>
      <p:ext uri="{BB962C8B-B14F-4D97-AF65-F5344CB8AC3E}">
        <p14:creationId xmlns:p14="http://schemas.microsoft.com/office/powerpoint/2010/main" val="2795348513"/>
      </p:ext>
    </p:extLst>
  </p:cSld>
  <p:clrMap bg1="lt1" tx1="dk1" bg2="lt2" tx2="dk2" accent1="accent1" accent2="accent2" accent3="accent3" accent4="accent4" accent5="accent5" accent6="accent6" hlink="hlink" folHlink="folHlink"/>
  <p:sldLayoutIdLst>
    <p:sldLayoutId id="2147483663" r:id="rId1"/>
    <p:sldLayoutId id="2147483680" r:id="rId2"/>
  </p:sldLayoutIdLst>
  <p:hf hdr="0" ftr="0" dt="0"/>
  <p:txStyles>
    <p:titleStyle>
      <a:lvl1pPr algn="l" defTabSz="457200" rtl="0" eaLnBrk="1" latinLnBrk="0" hangingPunct="1">
        <a:spcBef>
          <a:spcPct val="0"/>
        </a:spcBef>
        <a:buNone/>
        <a:defRPr sz="4400" kern="1200" baseline="0">
          <a:solidFill>
            <a:schemeClr val="bg1"/>
          </a:solidFill>
          <a:latin typeface="Open Sans Light"/>
          <a:ea typeface="+mj-ea"/>
          <a:cs typeface="+mj-cs"/>
        </a:defRPr>
      </a:lvl1pPr>
    </p:titleStyle>
    <p:bodyStyle>
      <a:lvl1pPr marL="0" indent="0" algn="l" defTabSz="457200" rtl="0" eaLnBrk="1" latinLnBrk="0" hangingPunct="1">
        <a:spcBef>
          <a:spcPct val="20000"/>
        </a:spcBef>
        <a:buFontTx/>
        <a:buNone/>
        <a:defRPr sz="2000" kern="1200">
          <a:solidFill>
            <a:schemeClr val="bg1"/>
          </a:solidFill>
          <a:latin typeface="Open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52562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Divider.jpg"/>
          <p:cNvPicPr>
            <a:picLocks noChangeAspect="1"/>
          </p:cNvPicPr>
          <p:nvPr userDrawn="1"/>
        </p:nvPicPr>
        <p:blipFill>
          <a:blip r:embed="rId3"/>
          <a:srcRect/>
          <a:stretch>
            <a:fillRect/>
          </a:stretch>
        </p:blipFill>
        <p:spPr>
          <a:xfrm>
            <a:off x="0" y="0"/>
            <a:ext cx="9144000" cy="6858000"/>
          </a:xfrm>
          <a:prstGeom prst="rect">
            <a:avLst/>
          </a:prstGeom>
        </p:spPr>
      </p:pic>
    </p:spTree>
    <p:extLst>
      <p:ext uri="{BB962C8B-B14F-4D97-AF65-F5344CB8AC3E}">
        <p14:creationId xmlns:p14="http://schemas.microsoft.com/office/powerpoint/2010/main" val="3613508317"/>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457200" rtl="0" eaLnBrk="1" latinLnBrk="0" hangingPunct="1">
        <a:spcBef>
          <a:spcPct val="0"/>
        </a:spcBef>
        <a:buNone/>
        <a:defRPr sz="4400" kern="1200" baseline="0">
          <a:solidFill>
            <a:schemeClr val="bg1"/>
          </a:solidFill>
          <a:latin typeface="Open Sans Light"/>
          <a:ea typeface="+mj-ea"/>
          <a:cs typeface="+mj-cs"/>
        </a:defRPr>
      </a:lvl1pPr>
    </p:titleStyle>
    <p:bodyStyle>
      <a:lvl1pPr marL="0" indent="0" algn="l" defTabSz="457200" rtl="0" eaLnBrk="1" latinLnBrk="0" hangingPunct="1">
        <a:spcBef>
          <a:spcPct val="20000"/>
        </a:spcBef>
        <a:buFontTx/>
        <a:buNone/>
        <a:defRPr sz="2000" kern="1200">
          <a:solidFill>
            <a:schemeClr val="bg1"/>
          </a:solidFill>
          <a:latin typeface="Open San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7125" y="465066"/>
            <a:ext cx="8686800" cy="45720"/>
          </a:xfrm>
          <a:prstGeom prst="rect">
            <a:avLst/>
          </a:prstGeom>
          <a:solidFill>
            <a:srgbClr val="E7E2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Rectangle 8"/>
          <p:cNvSpPr/>
          <p:nvPr userDrawn="1"/>
        </p:nvSpPr>
        <p:spPr>
          <a:xfrm>
            <a:off x="227125" y="6209276"/>
            <a:ext cx="8686800" cy="45720"/>
          </a:xfrm>
          <a:prstGeom prst="rect">
            <a:avLst/>
          </a:prstGeom>
          <a:solidFill>
            <a:srgbClr val="E7E2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pic>
        <p:nvPicPr>
          <p:cNvPr id="13" name="Picture 12" descr="ClarkHill-Logo.jpg"/>
          <p:cNvPicPr>
            <a:picLocks noChangeAspect="1"/>
          </p:cNvPicPr>
          <p:nvPr userDrawn="1"/>
        </p:nvPicPr>
        <p:blipFill>
          <a:blip r:embed="rId5"/>
          <a:srcRect/>
          <a:stretch>
            <a:fillRect/>
          </a:stretch>
        </p:blipFill>
        <p:spPr>
          <a:xfrm>
            <a:off x="7289797" y="6374762"/>
            <a:ext cx="1632591" cy="281482"/>
          </a:xfrm>
          <a:prstGeom prst="rect">
            <a:avLst/>
          </a:prstGeom>
        </p:spPr>
      </p:pic>
      <p:sp>
        <p:nvSpPr>
          <p:cNvPr id="10" name="TextBox 9"/>
          <p:cNvSpPr txBox="1"/>
          <p:nvPr userDrawn="1"/>
        </p:nvSpPr>
        <p:spPr>
          <a:xfrm>
            <a:off x="173892" y="6298278"/>
            <a:ext cx="3917819" cy="215444"/>
          </a:xfrm>
          <a:prstGeom prst="rect">
            <a:avLst/>
          </a:prstGeom>
          <a:noFill/>
        </p:spPr>
        <p:txBody>
          <a:bodyPr wrap="square" rtlCol="0">
            <a:spAutoFit/>
          </a:bodyPr>
          <a:lstStyle/>
          <a:p>
            <a:pPr algn="l"/>
            <a:r>
              <a:rPr lang="en-US" sz="800">
                <a:solidFill>
                  <a:srgbClr val="4C4330"/>
                </a:solidFill>
                <a:latin typeface="Open Sans Light"/>
              </a:rPr>
              <a:t>800-949-3120</a:t>
            </a:r>
            <a:r>
              <a:rPr lang="en-US" sz="800" baseline="0">
                <a:solidFill>
                  <a:srgbClr val="4C4330"/>
                </a:solidFill>
                <a:latin typeface="Open Sans Light"/>
              </a:rPr>
              <a:t> |  clarkhill.com</a:t>
            </a:r>
            <a:endParaRPr lang="en-US" sz="800">
              <a:solidFill>
                <a:srgbClr val="4C4330"/>
              </a:solidFill>
              <a:latin typeface="Open Sans Light"/>
            </a:endParaRPr>
          </a:p>
        </p:txBody>
      </p:sp>
      <p:sp>
        <p:nvSpPr>
          <p:cNvPr id="14" name="TextBox 13"/>
          <p:cNvSpPr txBox="1"/>
          <p:nvPr userDrawn="1"/>
        </p:nvSpPr>
        <p:spPr>
          <a:xfrm>
            <a:off x="173892" y="6502804"/>
            <a:ext cx="604725" cy="184666"/>
          </a:xfrm>
          <a:prstGeom prst="rect">
            <a:avLst/>
          </a:prstGeom>
          <a:noFill/>
        </p:spPr>
        <p:txBody>
          <a:bodyPr wrap="square" rtlCol="0">
            <a:spAutoFit/>
          </a:bodyPr>
          <a:lstStyle/>
          <a:p>
            <a:pPr algn="l"/>
            <a:r>
              <a:rPr lang="en-US" sz="600">
                <a:solidFill>
                  <a:srgbClr val="4C4330"/>
                </a:solidFill>
                <a:latin typeface="Open Sans Light"/>
              </a:rPr>
              <a:t>{01488885}</a:t>
            </a:r>
          </a:p>
        </p:txBody>
      </p:sp>
    </p:spTree>
    <p:extLst>
      <p:ext uri="{BB962C8B-B14F-4D97-AF65-F5344CB8AC3E}">
        <p14:creationId xmlns:p14="http://schemas.microsoft.com/office/powerpoint/2010/main" val="23282805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hf hdr="0" ftr="0" dt="0"/>
  <p:txStyles>
    <p:titleStyle>
      <a:lvl1pPr algn="l" defTabSz="457200" rtl="0" eaLnBrk="1" latinLnBrk="0" hangingPunct="1">
        <a:spcBef>
          <a:spcPct val="0"/>
        </a:spcBef>
        <a:buNone/>
        <a:defRPr sz="2400" kern="1200" spc="-50">
          <a:solidFill>
            <a:schemeClr val="tx1">
              <a:lumMod val="75000"/>
              <a:lumOff val="25000"/>
            </a:schemeClr>
          </a:solidFill>
          <a:latin typeface="Helvetica"/>
          <a:ea typeface="+mj-ea"/>
          <a:cs typeface="Helvetica"/>
        </a:defRPr>
      </a:lvl1pPr>
    </p:titleStyle>
    <p:bodyStyle>
      <a:lvl1pPr marL="0" indent="0" algn="l" defTabSz="457200" rtl="0" eaLnBrk="1" latinLnBrk="0" hangingPunct="1">
        <a:spcBef>
          <a:spcPct val="20000"/>
        </a:spcBef>
        <a:buFontTx/>
        <a:buNone/>
        <a:defRPr sz="2400" b="0" i="0" kern="1200" cap="all" spc="-50">
          <a:solidFill>
            <a:schemeClr val="tx1">
              <a:lumMod val="65000"/>
              <a:lumOff val="35000"/>
            </a:schemeClr>
          </a:solidFill>
          <a:latin typeface="Open Sans Semibold"/>
          <a:ea typeface="小塚ゴシック Pr6N R"/>
          <a:cs typeface="Helvetica"/>
        </a:defRPr>
      </a:lvl1pPr>
      <a:lvl2pPr marL="742950" indent="-28575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400" b="0" i="0" kern="1200"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MS issues EHR Incentive Programs final rule">
            <a:extLst>
              <a:ext uri="{FF2B5EF4-FFF2-40B4-BE49-F238E27FC236}">
                <a16:creationId xmlns:a16="http://schemas.microsoft.com/office/drawing/2014/main" id="{A808B077-12CE-422A-A9C8-CED6F9C03C1D}"/>
              </a:ext>
            </a:extLst>
          </p:cNvPr>
          <p:cNvPicPr>
            <a:picLocks noChangeAspect="1" noChangeArrowheads="1"/>
          </p:cNvPicPr>
          <p:nvPr/>
        </p:nvPicPr>
        <p:blipFill>
          <a:blip r:embed="rId3"/>
          <a:srcRect/>
          <a:stretch>
            <a:fillRect/>
          </a:stretch>
        </p:blipFill>
        <p:spPr>
          <a:xfrm>
            <a:off x="215900" y="231869"/>
            <a:ext cx="8712200" cy="3341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24886" y="784825"/>
            <a:ext cx="4994275" cy="1446550"/>
          </a:xfrm>
        </p:spPr>
        <p:txBody>
          <a:bodyPr anchor="ctr" anchorCtr="0"/>
          <a:lstStyle/>
          <a:p>
            <a:pPr algn="ctr"/>
            <a:r>
              <a:rPr lang="en-US" b="1">
                <a:solidFill>
                  <a:srgbClr val="921E2E"/>
                </a:solidFill>
              </a:rPr>
              <a:t>TITLE IX:</a:t>
            </a:r>
            <a:br>
              <a:rPr lang="en-US" b="1">
                <a:solidFill>
                  <a:srgbClr val="921E2E"/>
                </a:solidFill>
              </a:rPr>
            </a:br>
            <a:r>
              <a:rPr lang="en-US" b="1">
                <a:solidFill>
                  <a:srgbClr val="921E2E"/>
                </a:solidFill>
              </a:rPr>
              <a:t>The Final Rule</a:t>
            </a:r>
          </a:p>
        </p:txBody>
      </p:sp>
      <p:sp>
        <p:nvSpPr>
          <p:cNvPr id="4" name="Text Placeholder 3"/>
          <p:cNvSpPr>
            <a:spLocks noGrp="1"/>
          </p:cNvSpPr>
          <p:nvPr>
            <p:ph type="body" sz="quarter" idx="14"/>
          </p:nvPr>
        </p:nvSpPr>
        <p:spPr>
          <a:xfrm>
            <a:off x="1085850" y="3881963"/>
            <a:ext cx="6830484" cy="787400"/>
          </a:xfrm>
        </p:spPr>
        <p:txBody>
          <a:bodyPr/>
          <a:lstStyle/>
          <a:p>
            <a:r>
              <a:rPr lang="en-US" sz="2800" b="1"/>
              <a:t>MCCHRA FALL VIRTUAL CONFERENCE</a:t>
            </a:r>
          </a:p>
        </p:txBody>
      </p:sp>
      <p:sp>
        <p:nvSpPr>
          <p:cNvPr id="5" name="Text Placeholder 4"/>
          <p:cNvSpPr>
            <a:spLocks noGrp="1"/>
          </p:cNvSpPr>
          <p:nvPr>
            <p:ph type="body" sz="quarter" idx="15"/>
          </p:nvPr>
        </p:nvSpPr>
        <p:spPr>
          <a:xfrm>
            <a:off x="531814" y="4562475"/>
            <a:ext cx="3573462" cy="1200678"/>
          </a:xfrm>
        </p:spPr>
        <p:txBody>
          <a:bodyPr/>
          <a:lstStyle/>
          <a:p>
            <a:pPr algn="ctr">
              <a:spcAft>
                <a:spcPts val="1200"/>
              </a:spcAft>
            </a:pPr>
            <a:r>
              <a:rPr lang="en-US" sz="1800" b="1"/>
              <a:t>By:</a:t>
            </a:r>
            <a:br>
              <a:rPr lang="en-US" sz="1800" b="1"/>
            </a:br>
            <a:r>
              <a:rPr lang="en-US" sz="1800" b="1"/>
              <a:t>Maria Fracassa Dwyer</a:t>
            </a:r>
          </a:p>
        </p:txBody>
      </p:sp>
      <p:sp>
        <p:nvSpPr>
          <p:cNvPr id="6" name="Text Placeholder 5"/>
          <p:cNvSpPr>
            <a:spLocks noGrp="1"/>
          </p:cNvSpPr>
          <p:nvPr>
            <p:ph type="body" sz="quarter" idx="16"/>
          </p:nvPr>
        </p:nvSpPr>
        <p:spPr/>
        <p:txBody>
          <a:bodyPr/>
          <a:lstStyle/>
          <a:p>
            <a:r>
              <a:rPr lang="en-US"/>
              <a:t>©2020 Clark Hill PLC</a:t>
            </a:r>
          </a:p>
        </p:txBody>
      </p:sp>
    </p:spTree>
    <p:extLst>
      <p:ext uri="{BB962C8B-B14F-4D97-AF65-F5344CB8AC3E}">
        <p14:creationId xmlns:p14="http://schemas.microsoft.com/office/powerpoint/2010/main" val="219198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8" y="645499"/>
            <a:ext cx="8229600" cy="487362"/>
          </a:xfrm>
        </p:spPr>
        <p:txBody>
          <a:bodyPr/>
          <a:lstStyle/>
          <a:p>
            <a:r>
              <a:rPr lang="en-US" sz="3200" b="1">
                <a:solidFill>
                  <a:srgbClr val="921E2E"/>
                </a:solidFill>
              </a:rPr>
              <a:t>when is a School on notice?</a:t>
            </a:r>
          </a:p>
        </p:txBody>
      </p:sp>
      <p:sp>
        <p:nvSpPr>
          <p:cNvPr id="3" name="Content Placeholder 2"/>
          <p:cNvSpPr>
            <a:spLocks noGrp="1"/>
          </p:cNvSpPr>
          <p:nvPr>
            <p:ph sz="quarter" idx="10"/>
          </p:nvPr>
        </p:nvSpPr>
        <p:spPr>
          <a:xfrm>
            <a:off x="268111" y="1415143"/>
            <a:ext cx="8625518" cy="4746171"/>
          </a:xfrm>
        </p:spPr>
        <p:txBody>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School is on notice if a “responsible employee” knew or in the exercise of reasonable care should have known about sexual discrimination.  </a:t>
            </a:r>
          </a:p>
          <a:p>
            <a:pPr marL="788670" lvl="1" indent="-342900">
              <a:spcBef>
                <a:spcPct val="0"/>
              </a:spcBef>
              <a:spcAft>
                <a:spcPts val="1200"/>
              </a:spcAft>
              <a:buFont typeface="Courier New" panose="02070309020205020404" pitchFamily="49" charset="0"/>
              <a:buChar char="o"/>
            </a:pPr>
            <a:r>
              <a:rPr lang="en-US" sz="2400">
                <a:solidFill>
                  <a:schemeClr val="tx1"/>
                </a:solidFill>
                <a:latin typeface="Open Sans"/>
              </a:rPr>
              <a:t>A responsible employee includes “any employee who has the authority to take action to redress sexual violence; who has been given the duty of reporting incidents of sexual violence or any other misconduct by students to the Title IX Coordinator or other appropriate school designee, </a:t>
            </a:r>
            <a:r>
              <a:rPr lang="en-US" sz="2400" b="1">
                <a:solidFill>
                  <a:schemeClr val="tx1"/>
                </a:solidFill>
                <a:latin typeface="Open Sans"/>
              </a:rPr>
              <a:t>or whom a student could reasonably believe has this authority or duty</a:t>
            </a:r>
            <a:r>
              <a:rPr lang="en-US" sz="2400">
                <a:solidFill>
                  <a:schemeClr val="tx1"/>
                </a:solidFill>
                <a:latin typeface="Open Sans"/>
              </a:rPr>
              <a: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10</a:t>
            </a:fld>
            <a:endParaRPr lang="en-US" sz="1000">
              <a:latin typeface="Open Sans"/>
            </a:endParaRPr>
          </a:p>
        </p:txBody>
      </p:sp>
    </p:spTree>
    <p:extLst>
      <p:ext uri="{BB962C8B-B14F-4D97-AF65-F5344CB8AC3E}">
        <p14:creationId xmlns:p14="http://schemas.microsoft.com/office/powerpoint/2010/main" val="331342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8" y="645499"/>
            <a:ext cx="8229600" cy="487362"/>
          </a:xfrm>
        </p:spPr>
        <p:txBody>
          <a:bodyPr/>
          <a:lstStyle/>
          <a:p>
            <a:r>
              <a:rPr lang="en-US" sz="3200" b="1">
                <a:solidFill>
                  <a:srgbClr val="921E2E"/>
                </a:solidFill>
              </a:rPr>
              <a:t>Are you a r.e.?</a:t>
            </a:r>
          </a:p>
        </p:txBody>
      </p:sp>
      <p:sp>
        <p:nvSpPr>
          <p:cNvPr id="3" name="Content Placeholder 2"/>
          <p:cNvSpPr>
            <a:spLocks noGrp="1"/>
          </p:cNvSpPr>
          <p:nvPr>
            <p:ph sz="quarter" idx="10"/>
          </p:nvPr>
        </p:nvSpPr>
        <p:spPr>
          <a:xfrm>
            <a:off x="268111" y="1415143"/>
            <a:ext cx="8625518" cy="4746171"/>
          </a:xfrm>
        </p:spPr>
        <p:txBody>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Dean?</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Title IX Coordinator? </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Teacher?</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Counselor?</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Janitor/Cafeteria?</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11</a:t>
            </a:fld>
            <a:endParaRPr lang="en-US" sz="1000">
              <a:latin typeface="Open Sans"/>
            </a:endParaRP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a:xfrm>
            <a:off x="4572000" y="1951038"/>
            <a:ext cx="3213100"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357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8" y="645499"/>
            <a:ext cx="8229600" cy="487362"/>
          </a:xfrm>
        </p:spPr>
        <p:txBody>
          <a:bodyPr/>
          <a:lstStyle/>
          <a:p>
            <a:r>
              <a:rPr lang="en-US" sz="2800" b="1">
                <a:solidFill>
                  <a:srgbClr val="921E2E"/>
                </a:solidFill>
              </a:rPr>
              <a:t>responsible employee</a:t>
            </a:r>
          </a:p>
        </p:txBody>
      </p:sp>
      <p:sp>
        <p:nvSpPr>
          <p:cNvPr id="3" name="Content Placeholder 2"/>
          <p:cNvSpPr>
            <a:spLocks noGrp="1"/>
          </p:cNvSpPr>
          <p:nvPr>
            <p:ph sz="quarter" idx="10"/>
          </p:nvPr>
        </p:nvSpPr>
        <p:spPr>
          <a:xfrm>
            <a:off x="268111" y="1415143"/>
            <a:ext cx="8625518" cy="4746171"/>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Whether an employee is a responsible employee depends on factors such as “age and education level of the student, the type of position held by the employee, and consideration of both formal and informal school practices and procedures.”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12</a:t>
            </a:fld>
            <a:endParaRPr lang="en-US" sz="1000">
              <a:latin typeface="Open Sans"/>
            </a:endParaRPr>
          </a:p>
        </p:txBody>
      </p:sp>
    </p:spTree>
    <p:extLst>
      <p:ext uri="{BB962C8B-B14F-4D97-AF65-F5344CB8AC3E}">
        <p14:creationId xmlns:p14="http://schemas.microsoft.com/office/powerpoint/2010/main" val="234509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2800" b="1">
                <a:solidFill>
                  <a:srgbClr val="921E2E"/>
                </a:solidFill>
              </a:rPr>
              <a:t>Deliberate indifference – what changed?</a:t>
            </a:r>
          </a:p>
        </p:txBody>
      </p:sp>
      <p:sp>
        <p:nvSpPr>
          <p:cNvPr id="3" name="Content Placeholder 2"/>
          <p:cNvSpPr>
            <a:spLocks noGrp="1"/>
          </p:cNvSpPr>
          <p:nvPr>
            <p:ph sz="quarter" idx="10"/>
          </p:nvPr>
        </p:nvSpPr>
        <p:spPr>
          <a:xfrm>
            <a:off x="268113" y="1415143"/>
            <a:ext cx="4118014" cy="4730779"/>
          </a:xfrm>
        </p:spPr>
        <p:txBody>
          <a:bodyPr>
            <a:normAutofit/>
          </a:bodyPr>
          <a:lstStyle/>
          <a:p>
            <a:pPr algn="ctr">
              <a:spcBef>
                <a:spcPct val="0"/>
              </a:spcBef>
            </a:pPr>
            <a:r>
              <a:rPr lang="en-US" sz="2400" b="1">
                <a:solidFill>
                  <a:srgbClr val="FF0000"/>
                </a:solidFill>
                <a:latin typeface="Open Sans"/>
              </a:rPr>
              <a:t>OLD DEFINITION</a:t>
            </a:r>
          </a:p>
          <a:p>
            <a:pPr algn="ctr">
              <a:spcBef>
                <a:spcPct val="0"/>
              </a:spcBef>
              <a:spcAft>
                <a:spcPts val="1200"/>
              </a:spcAft>
            </a:pPr>
            <a:r>
              <a:rPr lang="en-US" sz="2400" b="1">
                <a:solidFill>
                  <a:srgbClr val="FF0000"/>
                </a:solidFill>
                <a:latin typeface="Open Sans"/>
              </a:rPr>
              <a:t>(OCR Guidance)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school must take immediate action to eliminate the sexual harassment or sexual violence, prevent its recurrence, and address its effects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13</a:t>
            </a:fld>
            <a:endParaRPr lang="en-US" sz="1000">
              <a:latin typeface="Open Sans"/>
            </a:endParaRPr>
          </a:p>
        </p:txBody>
      </p:sp>
      <p:sp>
        <p:nvSpPr>
          <p:cNvPr id="8" name="Content Placeholder 2">
            <a:extLst>
              <a:ext uri="{FF2B5EF4-FFF2-40B4-BE49-F238E27FC236}">
                <a16:creationId xmlns:a16="http://schemas.microsoft.com/office/drawing/2014/main" id="{ABA17A25-374C-444C-9223-94F5B08E019B}"/>
              </a:ext>
            </a:extLst>
          </p:cNvPr>
          <p:cNvSpPr txBox="1"/>
          <p:nvPr/>
        </p:nvSpPr>
        <p:spPr>
          <a:xfrm>
            <a:off x="4572000" y="1417389"/>
            <a:ext cx="4237935" cy="4730779"/>
          </a:xfrm>
          <a:prstGeom prst="rect">
            <a:avLst/>
          </a:prstGeom>
        </p:spPr>
        <p:txBody>
          <a:bodyPr vert="horz">
            <a:normAutofit/>
          </a:bodyPr>
          <a:lstStyle>
            <a:lvl1pPr marL="0" indent="0" algn="l" defTabSz="457200" rtl="0" eaLnBrk="1" latinLnBrk="0" hangingPunct="1">
              <a:spcBef>
                <a:spcPct val="20000"/>
              </a:spcBef>
              <a:buFontTx/>
              <a:buNone/>
              <a:defRPr sz="1800" b="0" i="0" kern="1200" cap="none" spc="-50">
                <a:solidFill>
                  <a:schemeClr val="tx1">
                    <a:lumMod val="65000"/>
                    <a:lumOff val="35000"/>
                  </a:schemeClr>
                </a:solidFill>
                <a:latin typeface="Open Sans Light"/>
                <a:ea typeface="小塚ゴシック Pr6N R"/>
                <a:cs typeface="Helvetica"/>
              </a:defRPr>
            </a:lvl1pPr>
            <a:lvl2pPr marL="7429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800" b="0" i="0" kern="1200" cap="none"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pPr>
            <a:r>
              <a:rPr lang="en-US" sz="2400" b="1">
                <a:solidFill>
                  <a:srgbClr val="1D02BE"/>
                </a:solidFill>
                <a:latin typeface="Open Sans"/>
              </a:rPr>
              <a:t>NEW DEFINITION</a:t>
            </a:r>
          </a:p>
          <a:p>
            <a:pPr algn="ctr">
              <a:spcBef>
                <a:spcPct val="0"/>
              </a:spcBef>
              <a:spcAft>
                <a:spcPts val="1200"/>
              </a:spcAft>
            </a:pPr>
            <a:r>
              <a:rPr lang="en-US" sz="2400" b="1">
                <a:solidFill>
                  <a:srgbClr val="1D02BE"/>
                </a:solidFill>
                <a:latin typeface="Open Sans"/>
              </a:rPr>
              <a:t>(Final Rule)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Failure to respond reasonably in light of known circumstances</a:t>
            </a:r>
          </a:p>
        </p:txBody>
      </p:sp>
    </p:spTree>
    <p:extLst>
      <p:ext uri="{BB962C8B-B14F-4D97-AF65-F5344CB8AC3E}">
        <p14:creationId xmlns:p14="http://schemas.microsoft.com/office/powerpoint/2010/main" val="117433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877938"/>
            <a:ext cx="8655207" cy="1323439"/>
          </a:xfrm>
        </p:spPr>
        <p:txBody>
          <a:bodyPr/>
          <a:lstStyle/>
          <a:p>
            <a:pPr algn="ctr"/>
            <a:r>
              <a:rPr lang="en-US" sz="4000" b="1"/>
              <a:t>New Policy and Procedure Requirements</a:t>
            </a:r>
          </a:p>
        </p:txBody>
      </p:sp>
      <p:sp>
        <p:nvSpPr>
          <p:cNvPr id="4" name="Footer Placeholder 3"/>
          <p:cNvSpPr txBox="1"/>
          <p:nvPr/>
        </p:nvSpPr>
        <p:spPr>
          <a:xfrm>
            <a:off x="170138" y="6357259"/>
            <a:ext cx="1458637" cy="182562"/>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561999" y="223609"/>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white"/>
                </a:solidFill>
                <a:effectLst/>
                <a:uLnTx/>
                <a:uFillTx/>
                <a:latin typeface="Open Sans"/>
                <a:ea typeface="+mn-ea"/>
                <a:cs typeface="+mn-cs"/>
              </a:rPr>
              <a:t>14</a:t>
            </a:fld>
            <a:endParaRPr kumimoji="0" lang="en-US" sz="1000" b="0" i="0" u="none" strike="noStrike" kern="1200" cap="none" spc="0" normalizeH="0" baseline="0" noProof="0">
              <a:ln>
                <a:noFill/>
              </a:ln>
              <a:solidFill>
                <a:prstClr val="white"/>
              </a:solidFill>
              <a:effectLst/>
              <a:uLnTx/>
              <a:uFillTx/>
              <a:latin typeface="Open Sans"/>
              <a:ea typeface="+mn-ea"/>
              <a:cs typeface="+mn-cs"/>
            </a:endParaRPr>
          </a:p>
        </p:txBody>
      </p:sp>
      <p:pic>
        <p:nvPicPr>
          <p:cNvPr id="6" name="Picture 5">
            <a:extLst>
              <a:ext uri="{FF2B5EF4-FFF2-40B4-BE49-F238E27FC236}">
                <a16:creationId xmlns:a16="http://schemas.microsoft.com/office/drawing/2014/main" id="{BFEB3684-6766-4813-B157-168C275CA458}"/>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1735931" y="2499853"/>
            <a:ext cx="5672138" cy="2836069"/>
          </a:xfrm>
          <a:prstGeom prst="rect">
            <a:avLst/>
          </a:prstGeom>
        </p:spPr>
      </p:pic>
    </p:spTree>
    <p:extLst>
      <p:ext uri="{BB962C8B-B14F-4D97-AF65-F5344CB8AC3E}">
        <p14:creationId xmlns:p14="http://schemas.microsoft.com/office/powerpoint/2010/main" val="4324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Written grievance procedures</a:t>
            </a:r>
          </a:p>
        </p:txBody>
      </p:sp>
      <p:sp>
        <p:nvSpPr>
          <p:cNvPr id="3" name="Content Placeholder 2"/>
          <p:cNvSpPr>
            <a:spLocks noGrp="1"/>
          </p:cNvSpPr>
          <p:nvPr>
            <p:ph sz="quarter" idx="10"/>
          </p:nvPr>
        </p:nvSpPr>
        <p:spPr>
          <a:xfrm>
            <a:off x="268112" y="1415143"/>
            <a:ext cx="8580466" cy="4730779"/>
          </a:xfrm>
        </p:spPr>
        <p:txBody>
          <a:bodyPr>
            <a:normAutofit/>
          </a:bodyPr>
          <a:lstStyle/>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Written grievance procedure required.</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No DISCRIMINATION. </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Written grievance procedures need to include </a:t>
            </a:r>
            <a:r>
              <a:rPr lang="en-US" sz="2400" u="sng">
                <a:solidFill>
                  <a:schemeClr val="tx1"/>
                </a:solidFill>
                <a:latin typeface="Open Sans"/>
              </a:rPr>
              <a:t>10 specific items.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15</a:t>
            </a:fld>
            <a:endParaRPr lang="en-US" sz="1000">
              <a:latin typeface="Open Sans"/>
            </a:endParaRPr>
          </a:p>
        </p:txBody>
      </p:sp>
    </p:spTree>
    <p:extLst>
      <p:ext uri="{BB962C8B-B14F-4D97-AF65-F5344CB8AC3E}">
        <p14:creationId xmlns:p14="http://schemas.microsoft.com/office/powerpoint/2010/main" val="336007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689438" cy="487362"/>
          </a:xfrm>
        </p:spPr>
        <p:txBody>
          <a:bodyPr/>
          <a:lstStyle/>
          <a:p>
            <a:r>
              <a:rPr lang="en-US" sz="3200" b="1">
                <a:solidFill>
                  <a:srgbClr val="921E2E"/>
                </a:solidFill>
              </a:rPr>
              <a:t>Requirement 1: treat parties equitably</a:t>
            </a:r>
          </a:p>
        </p:txBody>
      </p:sp>
      <p:sp>
        <p:nvSpPr>
          <p:cNvPr id="3" name="Content Placeholder 2"/>
          <p:cNvSpPr>
            <a:spLocks noGrp="1"/>
          </p:cNvSpPr>
          <p:nvPr>
            <p:ph sz="quarter" idx="10"/>
          </p:nvPr>
        </p:nvSpPr>
        <p:spPr>
          <a:xfrm>
            <a:off x="268111" y="1415143"/>
            <a:ext cx="8566399" cy="4730779"/>
          </a:xfrm>
        </p:spPr>
        <p:txBody>
          <a:bodyPr>
            <a:normAutofit/>
          </a:bodyPr>
          <a:lstStyle/>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Equitable Treatment</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Restore education program or activity.</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CAN be punitive or disciplinary against the respondent.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16</a:t>
            </a:fld>
            <a:endParaRPr lang="en-US" sz="1000">
              <a:latin typeface="Open Sans"/>
            </a:endParaRPr>
          </a:p>
        </p:txBody>
      </p:sp>
    </p:spTree>
    <p:extLst>
      <p:ext uri="{BB962C8B-B14F-4D97-AF65-F5344CB8AC3E}">
        <p14:creationId xmlns:p14="http://schemas.microsoft.com/office/powerpoint/2010/main" val="385067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1" y="688363"/>
            <a:ext cx="8647237" cy="487362"/>
          </a:xfrm>
        </p:spPr>
        <p:txBody>
          <a:bodyPr/>
          <a:lstStyle/>
          <a:p>
            <a:r>
              <a:rPr lang="en-US" b="1">
                <a:solidFill>
                  <a:srgbClr val="921E2E"/>
                </a:solidFill>
              </a:rPr>
              <a:t>Requirement 2: objective evaluation of evidence</a:t>
            </a:r>
          </a:p>
        </p:txBody>
      </p:sp>
      <p:sp>
        <p:nvSpPr>
          <p:cNvPr id="3" name="Content Placeholder 2"/>
          <p:cNvSpPr>
            <a:spLocks noGrp="1"/>
          </p:cNvSpPr>
          <p:nvPr>
            <p:ph sz="quarter" idx="10"/>
          </p:nvPr>
        </p:nvSpPr>
        <p:spPr>
          <a:xfrm>
            <a:off x="268112" y="1415143"/>
            <a:ext cx="8524196"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school's grievance process must ensure an objective evaluation of all relevant evidence – including inculpatory and exculpatory evidence.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Credibility determinations can't be made on the basis of a person's status as a complainant, respondent, or witness.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17</a:t>
            </a:fld>
            <a:endParaRPr lang="en-US" sz="1000">
              <a:latin typeface="Open Sans"/>
            </a:endParaRPr>
          </a:p>
        </p:txBody>
      </p:sp>
      <p:pic>
        <p:nvPicPr>
          <p:cNvPr id="7170" name="Picture 2" descr="The fruit from a poisoned tree – use of unlawfully obtained evidence">
            <a:extLst>
              <a:ext uri="{FF2B5EF4-FFF2-40B4-BE49-F238E27FC236}">
                <a16:creationId xmlns:a16="http://schemas.microsoft.com/office/drawing/2014/main" id="{20D85C0E-372C-4DF1-8DE1-0EEA39928605}"/>
              </a:ext>
            </a:extLst>
          </p:cNvPr>
          <p:cNvPicPr>
            <a:picLocks noChangeAspect="1" noChangeArrowheads="1"/>
          </p:cNvPicPr>
          <p:nvPr/>
        </p:nvPicPr>
        <p:blipFill>
          <a:blip r:embed="rId3"/>
          <a:srcRect/>
          <a:stretch>
            <a:fillRect/>
          </a:stretch>
        </p:blipFill>
        <p:spPr>
          <a:xfrm>
            <a:off x="2682899" y="3937015"/>
            <a:ext cx="3295870" cy="171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8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689438" cy="487362"/>
          </a:xfrm>
        </p:spPr>
        <p:txBody>
          <a:bodyPr/>
          <a:lstStyle/>
          <a:p>
            <a:r>
              <a:rPr lang="en-US" b="1">
                <a:solidFill>
                  <a:srgbClr val="921E2E"/>
                </a:solidFill>
              </a:rPr>
              <a:t>Requirement 3: training; no conflicts of interest</a:t>
            </a:r>
          </a:p>
        </p:txBody>
      </p:sp>
      <p:sp>
        <p:nvSpPr>
          <p:cNvPr id="3" name="Content Placeholder 2"/>
          <p:cNvSpPr>
            <a:spLocks noGrp="1"/>
          </p:cNvSpPr>
          <p:nvPr>
            <p:ph sz="quarter" idx="10"/>
          </p:nvPr>
        </p:nvSpPr>
        <p:spPr>
          <a:xfrm>
            <a:off x="268111" y="1415143"/>
            <a:ext cx="8566399" cy="4730779"/>
          </a:xfrm>
        </p:spPr>
        <p:txBody>
          <a:bodyPr>
            <a:normAutofit/>
          </a:bodyPr>
          <a:lstStyle/>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Free from bias.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Training required.</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Different levels of the process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18</a:t>
            </a:fld>
            <a:endParaRPr lang="en-US" sz="1000">
              <a:latin typeface="Open Sans"/>
            </a:endParaRPr>
          </a:p>
        </p:txBody>
      </p:sp>
    </p:spTree>
    <p:extLst>
      <p:ext uri="{BB962C8B-B14F-4D97-AF65-F5344CB8AC3E}">
        <p14:creationId xmlns:p14="http://schemas.microsoft.com/office/powerpoint/2010/main" val="213433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717574" cy="487362"/>
          </a:xfrm>
        </p:spPr>
        <p:txBody>
          <a:bodyPr/>
          <a:lstStyle/>
          <a:p>
            <a:r>
              <a:rPr lang="en-US" sz="2800" b="1">
                <a:solidFill>
                  <a:srgbClr val="921E2E"/>
                </a:solidFill>
              </a:rPr>
              <a:t>Requirement 4: presumption of innocence</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Under the school's grievance procedures, the respondent must be presumed not responsible, so that any finding of responsibility only comes at the conclusion of a grievance process.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19</a:t>
            </a:fld>
            <a:endParaRPr lang="en-US" sz="1000">
              <a:latin typeface="Open Sans"/>
            </a:endParaRPr>
          </a:p>
        </p:txBody>
      </p:sp>
      <p:pic>
        <p:nvPicPr>
          <p:cNvPr id="8194" name="Picture 2" descr="Innocent Or Guilty Presumption Of Innocence Until Proven Guilt ...">
            <a:extLst>
              <a:ext uri="{FF2B5EF4-FFF2-40B4-BE49-F238E27FC236}">
                <a16:creationId xmlns:a16="http://schemas.microsoft.com/office/drawing/2014/main" id="{0254F408-3803-4A1C-9F52-2CB206AA7247}"/>
              </a:ext>
            </a:extLst>
          </p:cNvPr>
          <p:cNvPicPr>
            <a:picLocks noChangeAspect="1" noChangeArrowheads="1"/>
          </p:cNvPicPr>
          <p:nvPr/>
        </p:nvPicPr>
        <p:blipFill>
          <a:blip r:embed="rId3"/>
          <a:srcRect/>
          <a:stretch>
            <a:fillRect/>
          </a:stretch>
        </p:blipFill>
        <p:spPr>
          <a:xfrm>
            <a:off x="2907836" y="3429000"/>
            <a:ext cx="2907093" cy="237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04" y="645275"/>
            <a:ext cx="8229600" cy="487362"/>
          </a:xfrm>
        </p:spPr>
        <p:txBody>
          <a:bodyPr/>
          <a:lstStyle/>
          <a:p>
            <a:r>
              <a:rPr lang="en-US" sz="3200" b="1">
                <a:solidFill>
                  <a:srgbClr val="921E2E"/>
                </a:solidFill>
              </a:rPr>
              <a:t>Don’t shoot the messenger! </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a:t>
            </a:fld>
            <a:endParaRPr lang="en-US" sz="1000">
              <a:latin typeface="Open Sans"/>
            </a:endParaRPr>
          </a:p>
        </p:txBody>
      </p:sp>
      <p:pic>
        <p:nvPicPr>
          <p:cNvPr id="1026" name="Picture 2" descr="hey man, it's cool... don't shoot the messenger! - Cheezburger ...">
            <a:extLst>
              <a:ext uri="{FF2B5EF4-FFF2-40B4-BE49-F238E27FC236}">
                <a16:creationId xmlns:a16="http://schemas.microsoft.com/office/drawing/2014/main" id="{57B618F4-E51D-4780-B109-75AB2823B1E8}"/>
              </a:ext>
            </a:extLst>
          </p:cNvPr>
          <p:cNvPicPr>
            <a:picLocks noChangeAspect="1" noChangeArrowheads="1"/>
          </p:cNvPicPr>
          <p:nvPr/>
        </p:nvPicPr>
        <p:blipFill>
          <a:blip r:embed="rId3"/>
          <a:srcRect/>
          <a:stretch>
            <a:fillRect/>
          </a:stretch>
        </p:blipFill>
        <p:spPr>
          <a:xfrm>
            <a:off x="2836068" y="1619245"/>
            <a:ext cx="3471863" cy="433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5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1" y="688363"/>
            <a:ext cx="8689439" cy="487362"/>
          </a:xfrm>
        </p:spPr>
        <p:txBody>
          <a:bodyPr/>
          <a:lstStyle/>
          <a:p>
            <a:r>
              <a:rPr lang="en-US" b="1">
                <a:solidFill>
                  <a:srgbClr val="921E2E"/>
                </a:solidFill>
              </a:rPr>
              <a:t>Requirement 5: reasonably prompt timeframes</a:t>
            </a:r>
          </a:p>
        </p:txBody>
      </p:sp>
      <p:sp>
        <p:nvSpPr>
          <p:cNvPr id="3" name="Content Placeholder 2"/>
          <p:cNvSpPr>
            <a:spLocks noGrp="1"/>
          </p:cNvSpPr>
          <p:nvPr>
            <p:ph sz="quarter" idx="10"/>
          </p:nvPr>
        </p:nvSpPr>
        <p:spPr>
          <a:xfrm>
            <a:off x="268112" y="1415143"/>
            <a:ext cx="8566398" cy="4730779"/>
          </a:xfrm>
        </p:spPr>
        <p:txBody>
          <a:bodyPr>
            <a:normAutofit/>
          </a:bodyPr>
          <a:lstStyle/>
          <a:p>
            <a:pPr marL="285750" indent="-285750">
              <a:spcBef>
                <a:spcPct val="0"/>
              </a:spcBef>
              <a:spcAft>
                <a:spcPts val="1200"/>
              </a:spcAft>
              <a:buFont typeface="Arial" panose="020B0604020202020204" pitchFamily="34" charset="0"/>
              <a:buChar char="•"/>
            </a:pPr>
            <a:endParaRPr lang="en-US" sz="2400" b="1">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The grievance process must include reasonably prompt timeframes for resolving formal complaints of sexual harassment.</a:t>
            </a:r>
          </a:p>
          <a:p>
            <a:pPr marL="740664" lvl="1" indent="-342900">
              <a:spcBef>
                <a:spcPct val="0"/>
              </a:spcBef>
              <a:spcAft>
                <a:spcPts val="1200"/>
              </a:spcAft>
              <a:buFont typeface="Courier New" panose="02070309020205020404" pitchFamily="49" charset="0"/>
              <a:buChar char="o"/>
            </a:pPr>
            <a:r>
              <a:rPr lang="en-US" sz="2000">
                <a:solidFill>
                  <a:schemeClr val="tx1"/>
                </a:solidFill>
                <a:latin typeface="Open Sans"/>
              </a:rPr>
              <a:t>Recall prior guidance 60 days.  Best practice = 60 days or less</a:t>
            </a:r>
          </a:p>
          <a:p>
            <a:pPr marL="397764" lvl="1" indent="0">
              <a:spcBef>
                <a:spcPct val="0"/>
              </a:spcBef>
              <a:spcAft>
                <a:spcPts val="1200"/>
              </a:spcAft>
              <a:buNone/>
            </a:pPr>
            <a:endParaRPr lang="en-US" sz="20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Good cause for temporary delays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20</a:t>
            </a:fld>
            <a:endParaRPr lang="en-US" sz="1000">
              <a:latin typeface="Open Sans"/>
            </a:endParaRPr>
          </a:p>
        </p:txBody>
      </p:sp>
      <p:pic>
        <p:nvPicPr>
          <p:cNvPr id="9218" name="Picture 2" descr="Adanac 4000 Digital Stopwatch Timer - MarathonWatch">
            <a:extLst>
              <a:ext uri="{FF2B5EF4-FFF2-40B4-BE49-F238E27FC236}">
                <a16:creationId xmlns:a16="http://schemas.microsoft.com/office/drawing/2014/main" id="{7302B195-E071-44E1-8808-642C25E4A7B3}"/>
              </a:ext>
            </a:extLst>
          </p:cNvPr>
          <p:cNvPicPr>
            <a:picLocks noChangeAspect="1" noChangeArrowheads="1"/>
          </p:cNvPicPr>
          <p:nvPr/>
        </p:nvPicPr>
        <p:blipFill>
          <a:blip r:embed="rId3"/>
          <a:srcRect/>
          <a:stretch>
            <a:fillRect/>
          </a:stretch>
        </p:blipFill>
        <p:spPr>
          <a:xfrm rot="20991480">
            <a:off x="7035681" y="4820487"/>
            <a:ext cx="1226992" cy="122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4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703506" cy="487362"/>
          </a:xfrm>
        </p:spPr>
        <p:txBody>
          <a:bodyPr/>
          <a:lstStyle/>
          <a:p>
            <a:r>
              <a:rPr lang="en-US" b="1">
                <a:solidFill>
                  <a:srgbClr val="921E2E"/>
                </a:solidFill>
              </a:rPr>
              <a:t>Requirement 6: description of range of outcomes</a:t>
            </a:r>
          </a:p>
        </p:txBody>
      </p:sp>
      <p:sp>
        <p:nvSpPr>
          <p:cNvPr id="3" name="Content Placeholder 2"/>
          <p:cNvSpPr>
            <a:spLocks noGrp="1"/>
          </p:cNvSpPr>
          <p:nvPr>
            <p:ph sz="quarter" idx="10"/>
          </p:nvPr>
        </p:nvSpPr>
        <p:spPr>
          <a:xfrm>
            <a:off x="268112" y="1415143"/>
            <a:ext cx="8580466"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grievance process must describe or list the range of possible remedies and disciplinary sanctions that could occur following a determination of responsibility.</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21</a:t>
            </a:fld>
            <a:endParaRPr lang="en-US" sz="1000">
              <a:latin typeface="Open Sans"/>
            </a:endParaRPr>
          </a:p>
        </p:txBody>
      </p:sp>
      <p:pic>
        <p:nvPicPr>
          <p:cNvPr id="10242" name="Picture 2" descr="Outcomes - World War II Explained Clearly for YOU!">
            <a:extLst>
              <a:ext uri="{FF2B5EF4-FFF2-40B4-BE49-F238E27FC236}">
                <a16:creationId xmlns:a16="http://schemas.microsoft.com/office/drawing/2014/main" id="{402F9D8D-F021-4D6D-BD42-CDB05924CE14}"/>
              </a:ext>
            </a:extLst>
          </p:cNvPr>
          <p:cNvPicPr>
            <a:picLocks noChangeAspect="1" noChangeArrowheads="1"/>
          </p:cNvPicPr>
          <p:nvPr/>
        </p:nvPicPr>
        <p:blipFill>
          <a:blip r:embed="rId3"/>
          <a:srcRect/>
          <a:stretch>
            <a:fillRect/>
          </a:stretch>
        </p:blipFill>
        <p:spPr>
          <a:xfrm>
            <a:off x="3181777" y="3236155"/>
            <a:ext cx="2780445" cy="220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356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703506" cy="487362"/>
          </a:xfrm>
        </p:spPr>
        <p:txBody>
          <a:bodyPr/>
          <a:lstStyle/>
          <a:p>
            <a:r>
              <a:rPr lang="en-US" sz="3200" b="1">
                <a:solidFill>
                  <a:srgbClr val="921E2E"/>
                </a:solidFill>
              </a:rPr>
              <a:t>range of outcomes?</a:t>
            </a:r>
          </a:p>
        </p:txBody>
      </p:sp>
      <p:sp>
        <p:nvSpPr>
          <p:cNvPr id="3" name="Content Placeholder 2"/>
          <p:cNvSpPr>
            <a:spLocks noGrp="1"/>
          </p:cNvSpPr>
          <p:nvPr>
            <p:ph sz="quarter" idx="10"/>
          </p:nvPr>
        </p:nvSpPr>
        <p:spPr>
          <a:xfrm>
            <a:off x="268112" y="1415143"/>
            <a:ext cx="8580466"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Possible disciplinary sanctions: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Suspension up to and including permanent expulsion</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Discipline up to and including termination</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Possible remedies: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AKA: Remedial Measures, now Supportive Measures </a:t>
            </a:r>
          </a:p>
          <a:p>
            <a:pPr marL="1188720" lvl="2" indent="-342900">
              <a:spcBef>
                <a:spcPct val="0"/>
              </a:spcBef>
              <a:spcAft>
                <a:spcPts val="1200"/>
              </a:spcAft>
              <a:buFont typeface="Wingdings" panose="05000000000000000000" pitchFamily="2" charset="2"/>
              <a:buChar char="§"/>
            </a:pPr>
            <a:r>
              <a:rPr lang="en-US" sz="2400">
                <a:solidFill>
                  <a:schemeClr val="tx1"/>
                </a:solidFill>
                <a:latin typeface="Open Sans"/>
              </a:rPr>
              <a:t>No Contact Order (for both parties)</a:t>
            </a:r>
          </a:p>
          <a:p>
            <a:pPr marL="1188720" lvl="2" indent="-342900">
              <a:spcBef>
                <a:spcPct val="0"/>
              </a:spcBef>
              <a:spcAft>
                <a:spcPts val="1200"/>
              </a:spcAft>
              <a:buFont typeface="Wingdings" panose="05000000000000000000" pitchFamily="2" charset="2"/>
              <a:buChar char="§"/>
            </a:pPr>
            <a:r>
              <a:rPr lang="en-US" sz="2400">
                <a:solidFill>
                  <a:schemeClr val="tx1"/>
                </a:solidFill>
                <a:latin typeface="Open Sans"/>
              </a:rPr>
              <a:t>Change in classes</a:t>
            </a:r>
          </a:p>
          <a:p>
            <a:pPr marL="1188720" lvl="2" indent="-342900">
              <a:spcBef>
                <a:spcPct val="0"/>
              </a:spcBef>
              <a:spcAft>
                <a:spcPts val="1200"/>
              </a:spcAft>
              <a:buFont typeface="Wingdings" panose="05000000000000000000" pitchFamily="2" charset="2"/>
              <a:buChar char="§"/>
            </a:pPr>
            <a:r>
              <a:rPr lang="en-US" sz="2400">
                <a:solidFill>
                  <a:schemeClr val="tx1"/>
                </a:solidFill>
                <a:latin typeface="Open Sans"/>
              </a:rPr>
              <a:t>Restorative Justice, if applicable </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22</a:t>
            </a:fld>
            <a:endParaRPr lang="en-US" sz="1000">
              <a:latin typeface="Open Sans"/>
            </a:endParaRPr>
          </a:p>
        </p:txBody>
      </p:sp>
    </p:spTree>
    <p:extLst>
      <p:ext uri="{BB962C8B-B14F-4D97-AF65-F5344CB8AC3E}">
        <p14:creationId xmlns:p14="http://schemas.microsoft.com/office/powerpoint/2010/main" val="595569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647236" cy="487362"/>
          </a:xfrm>
        </p:spPr>
        <p:txBody>
          <a:bodyPr/>
          <a:lstStyle/>
          <a:p>
            <a:r>
              <a:rPr lang="en-US" sz="3200" b="1">
                <a:solidFill>
                  <a:srgbClr val="921E2E"/>
                </a:solidFill>
              </a:rPr>
              <a:t>Requirement 7: standard of evidence</a:t>
            </a:r>
          </a:p>
        </p:txBody>
      </p:sp>
      <p:sp>
        <p:nvSpPr>
          <p:cNvPr id="3" name="Content Placeholder 2"/>
          <p:cNvSpPr>
            <a:spLocks noGrp="1"/>
          </p:cNvSpPr>
          <p:nvPr>
            <p:ph sz="quarter" idx="10"/>
          </p:nvPr>
        </p:nvSpPr>
        <p:spPr>
          <a:xfrm>
            <a:off x="268112" y="1415143"/>
            <a:ext cx="8524196" cy="4730779"/>
          </a:xfrm>
        </p:spPr>
        <p:txBody>
          <a:bodyPr>
            <a:normAutofit/>
          </a:bodyPr>
          <a:lstStyle/>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grievance process must state the standard of evidence.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Schools can choose the standard.</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School must be consistent in applying standard.</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All sexual harassment proceedings must have the same standard of evidence.</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23</a:t>
            </a:fld>
            <a:endParaRPr lang="en-US" sz="1000">
              <a:latin typeface="Open Sans"/>
            </a:endParaRPr>
          </a:p>
        </p:txBody>
      </p:sp>
    </p:spTree>
    <p:extLst>
      <p:ext uri="{BB962C8B-B14F-4D97-AF65-F5344CB8AC3E}">
        <p14:creationId xmlns:p14="http://schemas.microsoft.com/office/powerpoint/2010/main" val="2774714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C8E63-0450-4CE1-BC31-32CA96810866}"/>
              </a:ext>
            </a:extLst>
          </p:cNvPr>
          <p:cNvSpPr>
            <a:spLocks noGrp="1"/>
          </p:cNvSpPr>
          <p:nvPr>
            <p:ph type="title"/>
          </p:nvPr>
        </p:nvSpPr>
        <p:spPr>
          <a:xfrm>
            <a:off x="590550" y="730796"/>
            <a:ext cx="7162800" cy="792162"/>
          </a:xfrm>
        </p:spPr>
        <p:txBody>
          <a:bodyPr/>
          <a:lstStyle/>
          <a:p>
            <a:r>
              <a:rPr lang="en-US" b="1" dirty="0">
                <a:solidFill>
                  <a:srgbClr val="921E2E"/>
                </a:solidFill>
                <a:latin typeface="Open Sans Semibold"/>
              </a:rPr>
              <a:t>EVIDENCE THRESHOLDS</a:t>
            </a:r>
            <a:br>
              <a:rPr lang="en-US" b="1" dirty="0">
                <a:solidFill>
                  <a:srgbClr val="921E2E"/>
                </a:solidFill>
                <a:latin typeface="Open Sans Semibold"/>
              </a:rPr>
            </a:br>
            <a:endParaRPr lang="en-US" dirty="0"/>
          </a:p>
        </p:txBody>
      </p:sp>
      <p:sp>
        <p:nvSpPr>
          <p:cNvPr id="64515" name="Content Placeholder 2"/>
          <p:cNvSpPr>
            <a:spLocks noGrp="1"/>
          </p:cNvSpPr>
          <p:nvPr>
            <p:ph idx="1"/>
          </p:nvPr>
        </p:nvSpPr>
        <p:spPr/>
        <p:txBody>
          <a:bodyPr/>
          <a:lstStyle/>
          <a:p>
            <a:r>
              <a:rPr lang="en-US" altLang="en-US"/>
              <a:t>Evidentiary Standards</a:t>
            </a:r>
          </a:p>
        </p:txBody>
      </p:sp>
      <p:cxnSp>
        <p:nvCxnSpPr>
          <p:cNvPr id="9" name="Straight Arrow Connector 8">
            <a:extLst>
              <a:ext uri="{C183D7F6-B498-43B3-948B-1728B52AA6E4}">
                <adec:decorative xmlns:adec="http://schemas.microsoft.com/office/drawing/2017/decorative" val="1"/>
              </a:ext>
            </a:extLst>
          </p:cNvPr>
          <p:cNvCxnSpPr/>
          <p:nvPr/>
        </p:nvCxnSpPr>
        <p:spPr>
          <a:xfrm>
            <a:off x="1104900" y="2400300"/>
            <a:ext cx="3429000" cy="0"/>
          </a:xfrm>
          <a:prstGeom prst="straightConnector1">
            <a:avLst/>
          </a:prstGeom>
          <a:ln w="25400" cap="flat" algn="ctr">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a:off x="4600575" y="2400300"/>
            <a:ext cx="4010025" cy="0"/>
          </a:xfrm>
          <a:prstGeom prst="straightConnector1">
            <a:avLst/>
          </a:prstGeom>
          <a:ln w="25400" cap="flat" algn="ctr">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64521" name="TextBox 16"/>
          <p:cNvSpPr txBox="1">
            <a:spLocks noChangeArrowheads="1"/>
          </p:cNvSpPr>
          <p:nvPr/>
        </p:nvSpPr>
        <p:spPr>
          <a:xfrm>
            <a:off x="152400" y="3914775"/>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latin typeface="Open Sans"/>
              </a:rPr>
              <a:t>No Evidence</a:t>
            </a:r>
          </a:p>
        </p:txBody>
      </p:sp>
      <p:sp>
        <p:nvSpPr>
          <p:cNvPr id="64522" name="TextBox 17"/>
          <p:cNvSpPr txBox="1">
            <a:spLocks noChangeArrowheads="1"/>
          </p:cNvSpPr>
          <p:nvPr/>
        </p:nvSpPr>
        <p:spPr>
          <a:xfrm>
            <a:off x="1914525" y="4781550"/>
            <a:ext cx="1381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latin typeface="Open Sans"/>
              </a:rPr>
              <a:t>Insufficient</a:t>
            </a:r>
          </a:p>
          <a:p>
            <a:pPr algn="ctr" eaLnBrk="1" hangingPunct="1"/>
            <a:r>
              <a:rPr lang="en-US" altLang="en-US">
                <a:latin typeface="Open Sans"/>
              </a:rPr>
              <a:t>Evidence</a:t>
            </a:r>
          </a:p>
        </p:txBody>
      </p:sp>
      <p:sp>
        <p:nvSpPr>
          <p:cNvPr id="64523" name="TextBox 18"/>
          <p:cNvSpPr txBox="1">
            <a:spLocks noChangeArrowheads="1"/>
          </p:cNvSpPr>
          <p:nvPr/>
        </p:nvSpPr>
        <p:spPr>
          <a:xfrm>
            <a:off x="3390900" y="3452813"/>
            <a:ext cx="268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FF0000"/>
                </a:solidFill>
                <a:latin typeface="Open Sans"/>
              </a:rPr>
              <a:t>Preponderance</a:t>
            </a:r>
          </a:p>
          <a:p>
            <a:pPr algn="ctr" eaLnBrk="1" hangingPunct="1"/>
            <a:r>
              <a:rPr lang="en-US" altLang="en-US">
                <a:solidFill>
                  <a:srgbClr val="FF0000"/>
                </a:solidFill>
                <a:latin typeface="Open Sans"/>
              </a:rPr>
              <a:t>of the Evidence/More Likely Than Not</a:t>
            </a:r>
          </a:p>
        </p:txBody>
      </p:sp>
      <p:sp>
        <p:nvSpPr>
          <p:cNvPr id="64524" name="TextBox 19"/>
          <p:cNvSpPr txBox="1">
            <a:spLocks noChangeArrowheads="1"/>
          </p:cNvSpPr>
          <p:nvPr/>
        </p:nvSpPr>
        <p:spPr>
          <a:xfrm>
            <a:off x="5486400" y="4781550"/>
            <a:ext cx="139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latin typeface="Open Sans"/>
              </a:rPr>
              <a:t>Clear and Convincing</a:t>
            </a:r>
          </a:p>
        </p:txBody>
      </p:sp>
      <p:sp>
        <p:nvSpPr>
          <p:cNvPr id="64525" name="TextBox 20"/>
          <p:cNvSpPr txBox="1">
            <a:spLocks noChangeArrowheads="1"/>
          </p:cNvSpPr>
          <p:nvPr/>
        </p:nvSpPr>
        <p:spPr>
          <a:xfrm>
            <a:off x="6810375" y="3776663"/>
            <a:ext cx="1885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t>Beyond a Reasonable Doubt</a:t>
            </a:r>
          </a:p>
        </p:txBody>
      </p:sp>
      <p:sp>
        <p:nvSpPr>
          <p:cNvPr id="24" name="Explosion 1 23">
            <a:extLst>
              <a:ext uri="{C183D7F6-B498-43B3-948B-1728B52AA6E4}">
                <adec:decorative xmlns:adec="http://schemas.microsoft.com/office/drawing/2017/decorative" val="1"/>
              </a:ext>
            </a:extLst>
          </p:cNvPr>
          <p:cNvSpPr/>
          <p:nvPr/>
        </p:nvSpPr>
        <p:spPr>
          <a:xfrm>
            <a:off x="858838" y="2286000"/>
            <a:ext cx="246062" cy="238125"/>
          </a:xfrm>
          <a:prstGeom prst="irregularSeal1">
            <a:avLst/>
          </a:prstGeom>
          <a:ln w="9525" cap="flat" algn="ctr">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6" name="Straight Arrow Connector 25">
            <a:extLst>
              <a:ext uri="{C183D7F6-B498-43B3-948B-1728B52AA6E4}">
                <adec:decorative xmlns:adec="http://schemas.microsoft.com/office/drawing/2017/decorative" val="1"/>
              </a:ext>
            </a:extLst>
          </p:cNvPr>
          <p:cNvCxnSpPr/>
          <p:nvPr/>
        </p:nvCxnSpPr>
        <p:spPr>
          <a:xfrm flipV="1">
            <a:off x="981075" y="2667000"/>
            <a:ext cx="0" cy="1109663"/>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C183D7F6-B498-43B3-948B-1728B52AA6E4}">
                <adec:decorative xmlns:adec="http://schemas.microsoft.com/office/drawing/2017/decorative" val="1"/>
              </a:ext>
            </a:extLst>
          </p:cNvPr>
          <p:cNvCxnSpPr/>
          <p:nvPr/>
        </p:nvCxnSpPr>
        <p:spPr>
          <a:xfrm flipH="1" flipV="1">
            <a:off x="2581275" y="2667000"/>
            <a:ext cx="9525" cy="2019300"/>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C183D7F6-B498-43B3-948B-1728B52AA6E4}">
                <adec:decorative xmlns:adec="http://schemas.microsoft.com/office/drawing/2017/decorative" val="1"/>
              </a:ext>
            </a:extLst>
          </p:cNvPr>
          <p:cNvCxnSpPr/>
          <p:nvPr/>
        </p:nvCxnSpPr>
        <p:spPr>
          <a:xfrm flipV="1">
            <a:off x="4743450" y="2744788"/>
            <a:ext cx="0" cy="636587"/>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p:nvPr/>
        </p:nvCxnSpPr>
        <p:spPr>
          <a:xfrm>
            <a:off x="4743450" y="2114550"/>
            <a:ext cx="0" cy="533400"/>
          </a:xfrm>
          <a:prstGeom prst="line">
            <a:avLst/>
          </a:prstGeom>
          <a:ln w="25400" cap="flat" algn="ctr">
            <a:prstDash val="solid"/>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C183D7F6-B498-43B3-948B-1728B52AA6E4}">
                <adec:decorative xmlns:adec="http://schemas.microsoft.com/office/drawing/2017/decorative" val="1"/>
              </a:ext>
            </a:extLst>
          </p:cNvPr>
          <p:cNvCxnSpPr/>
          <p:nvPr/>
        </p:nvCxnSpPr>
        <p:spPr>
          <a:xfrm flipV="1">
            <a:off x="6172200" y="2647950"/>
            <a:ext cx="0" cy="2038350"/>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C183D7F6-B498-43B3-948B-1728B52AA6E4}">
                <adec:decorative xmlns:adec="http://schemas.microsoft.com/office/drawing/2017/decorative" val="1"/>
              </a:ext>
            </a:extLst>
          </p:cNvPr>
          <p:cNvCxnSpPr/>
          <p:nvPr/>
        </p:nvCxnSpPr>
        <p:spPr>
          <a:xfrm flipV="1">
            <a:off x="7753350" y="2647950"/>
            <a:ext cx="0" cy="1028700"/>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sp>
        <p:nvSpPr>
          <p:cNvPr id="2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24</a:t>
            </a:fld>
            <a:endParaRPr lang="en-US" sz="1000">
              <a:latin typeface="Open Sans"/>
            </a:endParaRPr>
          </a:p>
        </p:txBody>
      </p:sp>
      <p:sp>
        <p:nvSpPr>
          <p:cNvPr id="27"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Tree>
    <p:extLst>
      <p:ext uri="{BB962C8B-B14F-4D97-AF65-F5344CB8AC3E}">
        <p14:creationId xmlns:p14="http://schemas.microsoft.com/office/powerpoint/2010/main" val="372654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Requirement 8: right to appeal</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grievance procedures the have to contain the right to appeal the result of a grievance process, and information about how to invoke the right to appeal.</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Schools must offer an appeal to every party on certain bases, and schools also have the option to expand the bases on which an appeal may be taken, as long as they apply those bases equally to both parties.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25</a:t>
            </a:fld>
            <a:endParaRPr lang="en-US" sz="1000">
              <a:latin typeface="Open Sans"/>
            </a:endParaRPr>
          </a:p>
        </p:txBody>
      </p:sp>
      <p:pic>
        <p:nvPicPr>
          <p:cNvPr id="11266" name="Picture 2" descr="So Just How “Final” is a “Final Decision” that Allows an Appeal ...">
            <a:extLst>
              <a:ext uri="{FF2B5EF4-FFF2-40B4-BE49-F238E27FC236}">
                <a16:creationId xmlns:a16="http://schemas.microsoft.com/office/drawing/2014/main" id="{B27C3A6B-F260-487C-B15B-3C0DFF1D1B97}"/>
              </a:ext>
            </a:extLst>
          </p:cNvPr>
          <p:cNvPicPr>
            <a:picLocks noChangeAspect="1" noChangeArrowheads="1"/>
          </p:cNvPicPr>
          <p:nvPr/>
        </p:nvPicPr>
        <p:blipFill>
          <a:blip r:embed="rId3"/>
          <a:srcRect/>
          <a:stretch>
            <a:fillRect/>
          </a:stretch>
        </p:blipFill>
        <p:spPr>
          <a:xfrm>
            <a:off x="4064171" y="430053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46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2800" b="1">
                <a:solidFill>
                  <a:srgbClr val="921E2E"/>
                </a:solidFill>
              </a:rPr>
              <a:t>Appeals – what changed?</a:t>
            </a:r>
          </a:p>
        </p:txBody>
      </p:sp>
      <p:sp>
        <p:nvSpPr>
          <p:cNvPr id="3" name="Content Placeholder 2"/>
          <p:cNvSpPr>
            <a:spLocks noGrp="1"/>
          </p:cNvSpPr>
          <p:nvPr>
            <p:ph sz="quarter" idx="10"/>
          </p:nvPr>
        </p:nvSpPr>
        <p:spPr>
          <a:xfrm>
            <a:off x="268113" y="1415143"/>
            <a:ext cx="4118014" cy="4730779"/>
          </a:xfrm>
        </p:spPr>
        <p:txBody>
          <a:bodyPr>
            <a:normAutofit lnSpcReduction="10000"/>
          </a:bodyPr>
          <a:lstStyle/>
          <a:p>
            <a:pPr algn="ctr">
              <a:spcBef>
                <a:spcPct val="0"/>
              </a:spcBef>
            </a:pPr>
            <a:r>
              <a:rPr lang="en-US" sz="2400" b="1">
                <a:solidFill>
                  <a:srgbClr val="FF0000"/>
                </a:solidFill>
                <a:latin typeface="Open Sans"/>
              </a:rPr>
              <a:t>OLD REQUIREMENTS</a:t>
            </a:r>
          </a:p>
          <a:p>
            <a:pPr algn="ctr">
              <a:spcBef>
                <a:spcPct val="0"/>
              </a:spcBef>
              <a:spcAft>
                <a:spcPts val="1200"/>
              </a:spcAft>
            </a:pPr>
            <a:r>
              <a:rPr lang="en-US" sz="2400" b="1">
                <a:solidFill>
                  <a:srgbClr val="FF0000"/>
                </a:solidFill>
                <a:latin typeface="Open Sans"/>
              </a:rPr>
              <a:t>(OCR Guidance)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Not required</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Must be provided equally to both parties, if provided</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No limitation on basis for appeals, if provided</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No requirement that the decisionmaker on appeal be different from investigators/ decisionmakers in other phases of the process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26</a:t>
            </a:fld>
            <a:endParaRPr lang="en-US" sz="1000">
              <a:latin typeface="Open Sans"/>
            </a:endParaRPr>
          </a:p>
        </p:txBody>
      </p:sp>
      <p:sp>
        <p:nvSpPr>
          <p:cNvPr id="8" name="Content Placeholder 2">
            <a:extLst>
              <a:ext uri="{FF2B5EF4-FFF2-40B4-BE49-F238E27FC236}">
                <a16:creationId xmlns:a16="http://schemas.microsoft.com/office/drawing/2014/main" id="{ABA17A25-374C-444C-9223-94F5B08E019B}"/>
              </a:ext>
            </a:extLst>
          </p:cNvPr>
          <p:cNvSpPr txBox="1"/>
          <p:nvPr/>
        </p:nvSpPr>
        <p:spPr>
          <a:xfrm>
            <a:off x="4572000" y="1417389"/>
            <a:ext cx="4237935" cy="4730779"/>
          </a:xfrm>
          <a:prstGeom prst="rect">
            <a:avLst/>
          </a:prstGeom>
        </p:spPr>
        <p:txBody>
          <a:bodyPr vert="horz">
            <a:normAutofit fontScale="92500" lnSpcReduction="10000"/>
          </a:bodyPr>
          <a:lstStyle>
            <a:lvl1pPr marL="0" indent="0" algn="l" defTabSz="457200" rtl="0" eaLnBrk="1" latinLnBrk="0" hangingPunct="1">
              <a:spcBef>
                <a:spcPct val="20000"/>
              </a:spcBef>
              <a:buFontTx/>
              <a:buNone/>
              <a:defRPr sz="1800" b="0" i="0" kern="1200" cap="none" spc="-50">
                <a:solidFill>
                  <a:schemeClr val="tx1">
                    <a:lumMod val="65000"/>
                    <a:lumOff val="35000"/>
                  </a:schemeClr>
                </a:solidFill>
                <a:latin typeface="Open Sans Light"/>
                <a:ea typeface="小塚ゴシック Pr6N R"/>
                <a:cs typeface="Helvetica"/>
              </a:defRPr>
            </a:lvl1pPr>
            <a:lvl2pPr marL="7429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800" b="0" i="0" kern="1200" cap="none"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pPr>
            <a:r>
              <a:rPr lang="en-US" sz="2000" b="1">
                <a:solidFill>
                  <a:srgbClr val="1D02BE"/>
                </a:solidFill>
                <a:latin typeface="Open Sans"/>
              </a:rPr>
              <a:t>NEW REQUIREMENTS</a:t>
            </a:r>
          </a:p>
          <a:p>
            <a:pPr algn="ctr">
              <a:spcBef>
                <a:spcPct val="0"/>
              </a:spcBef>
              <a:spcAft>
                <a:spcPts val="1200"/>
              </a:spcAft>
            </a:pPr>
            <a:r>
              <a:rPr lang="en-US" sz="2000" b="1">
                <a:solidFill>
                  <a:srgbClr val="1D02BE"/>
                </a:solidFill>
                <a:latin typeface="Open Sans"/>
              </a:rPr>
              <a:t>(Final Rule)</a:t>
            </a:r>
          </a:p>
          <a:p>
            <a:pPr marL="285750" indent="-285750">
              <a:spcBef>
                <a:spcPct val="0"/>
              </a:spcBef>
              <a:spcAft>
                <a:spcPts val="1200"/>
              </a:spcAft>
              <a:buFont typeface="Arial" panose="020B0604020202020204" pitchFamily="34" charset="0"/>
              <a:buChar char="•"/>
            </a:pPr>
            <a:r>
              <a:rPr lang="en-US" sz="2000">
                <a:solidFill>
                  <a:schemeClr val="tx1"/>
                </a:solidFill>
                <a:latin typeface="Open Sans"/>
              </a:rPr>
              <a:t>Must offer to both parties for dismissals and final determinations in the following circumstances:</a:t>
            </a:r>
          </a:p>
          <a:p>
            <a:pPr marL="740664" lvl="1" indent="-342900">
              <a:spcBef>
                <a:spcPct val="0"/>
              </a:spcBef>
              <a:spcAft>
                <a:spcPts val="1200"/>
              </a:spcAft>
              <a:buFont typeface="Courier New" panose="02070309020205020404" pitchFamily="49" charset="0"/>
              <a:buChar char="o"/>
            </a:pPr>
            <a:r>
              <a:rPr lang="en-US" sz="2000">
                <a:solidFill>
                  <a:schemeClr val="tx1"/>
                </a:solidFill>
                <a:latin typeface="Open Sans"/>
              </a:rPr>
              <a:t>Procedural irregularity</a:t>
            </a:r>
          </a:p>
          <a:p>
            <a:pPr marL="740664" lvl="1" indent="-342900">
              <a:spcBef>
                <a:spcPct val="0"/>
              </a:spcBef>
              <a:spcAft>
                <a:spcPts val="1200"/>
              </a:spcAft>
              <a:buFont typeface="Courier New" panose="02070309020205020404" pitchFamily="49" charset="0"/>
              <a:buChar char="o"/>
            </a:pPr>
            <a:r>
              <a:rPr lang="en-US" sz="2000">
                <a:solidFill>
                  <a:schemeClr val="tx1"/>
                </a:solidFill>
                <a:latin typeface="Open Sans"/>
              </a:rPr>
              <a:t>New evidence not reasonably available</a:t>
            </a:r>
          </a:p>
          <a:p>
            <a:pPr marL="740664" lvl="1" indent="-342900">
              <a:spcBef>
                <a:spcPct val="0"/>
              </a:spcBef>
              <a:spcAft>
                <a:spcPts val="1200"/>
              </a:spcAft>
              <a:buFont typeface="Courier New" panose="02070309020205020404" pitchFamily="49" charset="0"/>
              <a:buChar char="o"/>
            </a:pPr>
            <a:r>
              <a:rPr lang="en-US" sz="2000">
                <a:solidFill>
                  <a:schemeClr val="tx1"/>
                </a:solidFill>
                <a:latin typeface="Open Sans"/>
              </a:rPr>
              <a:t>Conflict of interest against Title IX Coordinator, investigator, decisionmaker</a:t>
            </a:r>
          </a:p>
          <a:p>
            <a:pPr marL="285750" lvl="0" indent="-285750">
              <a:spcBef>
                <a:spcPct val="0"/>
              </a:spcBef>
              <a:spcAft>
                <a:spcPts val="1200"/>
              </a:spcAft>
              <a:buFont typeface="Arial" panose="020B0604020202020204" pitchFamily="34" charset="0"/>
              <a:buChar char="•"/>
            </a:pPr>
            <a:r>
              <a:rPr lang="en-US" sz="2000" spc="0">
                <a:solidFill>
                  <a:prstClr val="black"/>
                </a:solidFill>
                <a:latin typeface="Open Sans"/>
                <a:ea typeface="+mn-ea"/>
                <a:cs typeface="+mn-cs"/>
              </a:rPr>
              <a:t>Can offer for other reasons on equal terms</a:t>
            </a:r>
          </a:p>
          <a:p>
            <a:pPr marL="285750" lvl="0" indent="-285750">
              <a:spcBef>
                <a:spcPct val="0"/>
              </a:spcBef>
              <a:spcAft>
                <a:spcPts val="1200"/>
              </a:spcAft>
              <a:buFont typeface="Arial" panose="020B0604020202020204" pitchFamily="34" charset="0"/>
              <a:buChar char="•"/>
            </a:pPr>
            <a:r>
              <a:rPr lang="en-US" sz="2000" spc="0">
                <a:solidFill>
                  <a:prstClr val="black"/>
                </a:solidFill>
                <a:latin typeface="Open Sans"/>
                <a:ea typeface="+mn-ea"/>
                <a:cs typeface="+mn-cs"/>
              </a:rPr>
              <a:t>Different decisionmaker</a:t>
            </a:r>
          </a:p>
        </p:txBody>
      </p:sp>
    </p:spTree>
    <p:extLst>
      <p:ext uri="{BB962C8B-B14F-4D97-AF65-F5344CB8AC3E}">
        <p14:creationId xmlns:p14="http://schemas.microsoft.com/office/powerpoint/2010/main" val="106045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929422"/>
          </a:xfrm>
        </p:spPr>
        <p:txBody>
          <a:bodyPr/>
          <a:lstStyle/>
          <a:p>
            <a:pPr>
              <a:lnSpc>
                <a:spcPct val="90000"/>
              </a:lnSpc>
            </a:pPr>
            <a:r>
              <a:rPr lang="en-US" sz="2800" b="1">
                <a:solidFill>
                  <a:srgbClr val="921E2E"/>
                </a:solidFill>
              </a:rPr>
              <a:t>Requirement 9: description of range of supportive measures</a:t>
            </a:r>
          </a:p>
        </p:txBody>
      </p:sp>
      <p:sp>
        <p:nvSpPr>
          <p:cNvPr id="3" name="Content Placeholder 2"/>
          <p:cNvSpPr>
            <a:spLocks noGrp="1"/>
          </p:cNvSpPr>
          <p:nvPr>
            <p:ph sz="quarter" idx="10"/>
          </p:nvPr>
        </p:nvSpPr>
        <p:spPr>
          <a:xfrm>
            <a:off x="268112" y="1617785"/>
            <a:ext cx="8594534" cy="4528137"/>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school's grievance process must describe the range of supportive measures available to complainants and respondents.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27</a:t>
            </a:fld>
            <a:endParaRPr lang="en-US" sz="1000">
              <a:latin typeface="Open Sans"/>
            </a:endParaRPr>
          </a:p>
        </p:txBody>
      </p:sp>
      <p:pic>
        <p:nvPicPr>
          <p:cNvPr id="7" name="Picture 6">
            <a:extLst>
              <a:ext uri="{FF2B5EF4-FFF2-40B4-BE49-F238E27FC236}">
                <a16:creationId xmlns:a16="http://schemas.microsoft.com/office/drawing/2014/main" id="{027FA8E0-F4A9-4186-8295-941C8581D8D1}"/>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2436105" y="3429000"/>
            <a:ext cx="4271789" cy="2392202"/>
          </a:xfrm>
          <a:prstGeom prst="rect">
            <a:avLst/>
          </a:prstGeom>
        </p:spPr>
      </p:pic>
    </p:spTree>
    <p:extLst>
      <p:ext uri="{BB962C8B-B14F-4D97-AF65-F5344CB8AC3E}">
        <p14:creationId xmlns:p14="http://schemas.microsoft.com/office/powerpoint/2010/main" val="1797238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2800" b="1">
                <a:solidFill>
                  <a:srgbClr val="921E2E"/>
                </a:solidFill>
              </a:rPr>
              <a:t>Supportive measures – what changed?</a:t>
            </a:r>
          </a:p>
        </p:txBody>
      </p:sp>
      <p:sp>
        <p:nvSpPr>
          <p:cNvPr id="3" name="Content Placeholder 2"/>
          <p:cNvSpPr>
            <a:spLocks noGrp="1"/>
          </p:cNvSpPr>
          <p:nvPr>
            <p:ph sz="quarter" idx="10"/>
          </p:nvPr>
        </p:nvSpPr>
        <p:spPr>
          <a:xfrm>
            <a:off x="268113" y="1415143"/>
            <a:ext cx="4118014" cy="4730779"/>
          </a:xfrm>
        </p:spPr>
        <p:txBody>
          <a:bodyPr>
            <a:normAutofit fontScale="92500" lnSpcReduction="10000"/>
          </a:bodyPr>
          <a:lstStyle/>
          <a:p>
            <a:pPr algn="ctr">
              <a:spcBef>
                <a:spcPct val="0"/>
              </a:spcBef>
            </a:pPr>
            <a:r>
              <a:rPr lang="en-US" sz="2400" b="1">
                <a:solidFill>
                  <a:srgbClr val="FF0000"/>
                </a:solidFill>
                <a:latin typeface="Open Sans"/>
              </a:rPr>
              <a:t>OLD TERM</a:t>
            </a:r>
          </a:p>
          <a:p>
            <a:pPr algn="ctr">
              <a:spcBef>
                <a:spcPct val="0"/>
              </a:spcBef>
              <a:spcAft>
                <a:spcPts val="1200"/>
              </a:spcAft>
            </a:pPr>
            <a:r>
              <a:rPr lang="en-US" sz="2400" b="1">
                <a:solidFill>
                  <a:srgbClr val="FF0000"/>
                </a:solidFill>
                <a:latin typeface="Open Sans"/>
              </a:rPr>
              <a:t>(OCR Guidance)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Used terms such as “interim measures” or “interim steps” to describe measures to help a complainant maintain equal educational access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Implied only available during pendency of investigation, did not mandate offering them, not clear if could be punitive or disciplinary, and did not clarify if available to respondents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28</a:t>
            </a:fld>
            <a:endParaRPr lang="en-US" sz="1000">
              <a:latin typeface="Open Sans"/>
            </a:endParaRPr>
          </a:p>
        </p:txBody>
      </p:sp>
      <p:sp>
        <p:nvSpPr>
          <p:cNvPr id="8" name="Content Placeholder 2">
            <a:extLst>
              <a:ext uri="{FF2B5EF4-FFF2-40B4-BE49-F238E27FC236}">
                <a16:creationId xmlns:a16="http://schemas.microsoft.com/office/drawing/2014/main" id="{ABA17A25-374C-444C-9223-94F5B08E019B}"/>
              </a:ext>
            </a:extLst>
          </p:cNvPr>
          <p:cNvSpPr txBox="1"/>
          <p:nvPr/>
        </p:nvSpPr>
        <p:spPr>
          <a:xfrm>
            <a:off x="4572000" y="1417389"/>
            <a:ext cx="4237935" cy="4730779"/>
          </a:xfrm>
          <a:prstGeom prst="rect">
            <a:avLst/>
          </a:prstGeom>
        </p:spPr>
        <p:txBody>
          <a:bodyPr vert="horz">
            <a:normAutofit fontScale="92500" lnSpcReduction="20000"/>
          </a:bodyPr>
          <a:lstStyle>
            <a:lvl1pPr marL="0" indent="0" algn="l" defTabSz="457200" rtl="0" eaLnBrk="1" latinLnBrk="0" hangingPunct="1">
              <a:spcBef>
                <a:spcPct val="20000"/>
              </a:spcBef>
              <a:buFontTx/>
              <a:buNone/>
              <a:defRPr sz="1800" b="0" i="0" kern="1200" cap="none" spc="-50">
                <a:solidFill>
                  <a:schemeClr val="tx1">
                    <a:lumMod val="65000"/>
                    <a:lumOff val="35000"/>
                  </a:schemeClr>
                </a:solidFill>
                <a:latin typeface="Open Sans Light"/>
                <a:ea typeface="小塚ゴシック Pr6N R"/>
                <a:cs typeface="Helvetica"/>
              </a:defRPr>
            </a:lvl1pPr>
            <a:lvl2pPr marL="7429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800" b="0" i="0" kern="1200" cap="none"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pPr>
            <a:r>
              <a:rPr lang="en-US" sz="2400" b="1">
                <a:solidFill>
                  <a:srgbClr val="1D02BE"/>
                </a:solidFill>
                <a:latin typeface="Open Sans"/>
              </a:rPr>
              <a:t>NEW TERM</a:t>
            </a:r>
          </a:p>
          <a:p>
            <a:pPr algn="ctr">
              <a:spcBef>
                <a:spcPct val="0"/>
              </a:spcBef>
              <a:spcAft>
                <a:spcPts val="1200"/>
              </a:spcAft>
            </a:pPr>
            <a:r>
              <a:rPr lang="en-US" sz="2400" b="1">
                <a:solidFill>
                  <a:srgbClr val="1D02BE"/>
                </a:solidFill>
                <a:latin typeface="Open Sans"/>
              </a:rPr>
              <a:t>(Final Rule)</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Non-punitive</a:t>
            </a:r>
            <a:r>
              <a:rPr lang="en-US" sz="2400">
                <a:solidFill>
                  <a:schemeClr val="tx1"/>
                </a:solidFill>
                <a:latin typeface="Open Sans"/>
              </a:rPr>
              <a:t>, individualized services, offered as appropriate and without charge to a complainant or a respondent before or after the filing of a formal complaint, or where no complaint has been filed (34 C.F.R. 106.30(a))</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Should be designed to restore or preserve equal access to the education program or activity without “unreasonably” burdening the other party</a:t>
            </a:r>
          </a:p>
        </p:txBody>
      </p:sp>
    </p:spTree>
    <p:extLst>
      <p:ext uri="{BB962C8B-B14F-4D97-AF65-F5344CB8AC3E}">
        <p14:creationId xmlns:p14="http://schemas.microsoft.com/office/powerpoint/2010/main" val="11215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530837"/>
          </a:xfrm>
        </p:spPr>
        <p:txBody>
          <a:bodyPr/>
          <a:lstStyle/>
          <a:p>
            <a:pPr>
              <a:lnSpc>
                <a:spcPct val="90000"/>
              </a:lnSpc>
            </a:pPr>
            <a:r>
              <a:rPr lang="en-US" sz="3200" b="1">
                <a:solidFill>
                  <a:srgbClr val="921E2E"/>
                </a:solidFill>
              </a:rPr>
              <a:t>What are supportive measures?  </a:t>
            </a:r>
          </a:p>
        </p:txBody>
      </p:sp>
      <p:sp>
        <p:nvSpPr>
          <p:cNvPr id="3" name="Content Placeholder 2"/>
          <p:cNvSpPr>
            <a:spLocks noGrp="1"/>
          </p:cNvSpPr>
          <p:nvPr>
            <p:ph sz="quarter" idx="10"/>
          </p:nvPr>
        </p:nvSpPr>
        <p:spPr>
          <a:xfrm>
            <a:off x="268112" y="1356528"/>
            <a:ext cx="8594534" cy="481310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Supportive measures are free, individualized services designed to restore or preserve equal access to education, protect safety or deter sexual harassment.</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There doesn’t need to be a formal complaint for an alleged victim to receive supportive measures.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Supportive measures support a student, and they aren’t punitive or disciplinary with respect to another student.</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Supportive measures don’t unreasonably burden any other person.</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Title IX Coordinator is responsible for implementing and monitoring supportive measures.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29</a:t>
            </a:fld>
            <a:endParaRPr lang="en-US" sz="1000">
              <a:latin typeface="Open Sans"/>
            </a:endParaRPr>
          </a:p>
        </p:txBody>
      </p:sp>
    </p:spTree>
    <p:extLst>
      <p:ext uri="{BB962C8B-B14F-4D97-AF65-F5344CB8AC3E}">
        <p14:creationId xmlns:p14="http://schemas.microsoft.com/office/powerpoint/2010/main" val="234438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229600" cy="487362"/>
          </a:xfrm>
        </p:spPr>
        <p:txBody>
          <a:bodyPr/>
          <a:lstStyle/>
          <a:p>
            <a:r>
              <a:rPr lang="en-US" sz="3200" b="1">
                <a:solidFill>
                  <a:srgbClr val="921E2E"/>
                </a:solidFill>
              </a:rPr>
              <a:t>TITLE IX FINAL RULE </a:t>
            </a:r>
          </a:p>
        </p:txBody>
      </p:sp>
      <p:sp>
        <p:nvSpPr>
          <p:cNvPr id="3" name="Content Placeholder 2"/>
          <p:cNvSpPr>
            <a:spLocks noGrp="1"/>
          </p:cNvSpPr>
          <p:nvPr>
            <p:ph sz="quarter" idx="10"/>
          </p:nvPr>
        </p:nvSpPr>
        <p:spPr>
          <a:xfrm>
            <a:off x="268112" y="1415143"/>
            <a:ext cx="8571088"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Released on May 6, 2020 – following approximately 125,000 public comments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Effective August 14, 2020</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Applies to </a:t>
            </a:r>
            <a:r>
              <a:rPr lang="en-US" sz="2400" u="sng">
                <a:solidFill>
                  <a:schemeClr val="tx1"/>
                </a:solidFill>
                <a:latin typeface="Open Sans"/>
              </a:rPr>
              <a:t>ALL </a:t>
            </a:r>
            <a:r>
              <a:rPr lang="en-US" sz="2400">
                <a:solidFill>
                  <a:schemeClr val="tx1"/>
                </a:solidFill>
                <a:latin typeface="Open Sans"/>
              </a:rPr>
              <a:t>Higher Education Institutions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Legal Challenges to Final Rule? Stay tuned . . .</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In any event, be prepared to “hit the ground running” during the 2020-2021 school year.  </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a:t>
            </a:fld>
            <a:endParaRPr lang="en-US" sz="1000">
              <a:latin typeface="Open Sans"/>
            </a:endParaRPr>
          </a:p>
        </p:txBody>
      </p:sp>
    </p:spTree>
    <p:extLst>
      <p:ext uri="{BB962C8B-B14F-4D97-AF65-F5344CB8AC3E}">
        <p14:creationId xmlns:p14="http://schemas.microsoft.com/office/powerpoint/2010/main" val="3318602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717574" cy="568937"/>
          </a:xfrm>
        </p:spPr>
        <p:txBody>
          <a:bodyPr/>
          <a:lstStyle/>
          <a:p>
            <a:pPr>
              <a:lnSpc>
                <a:spcPct val="90000"/>
              </a:lnSpc>
            </a:pPr>
            <a:r>
              <a:rPr lang="en-US" sz="2800" b="1">
                <a:solidFill>
                  <a:srgbClr val="921E2E"/>
                </a:solidFill>
              </a:rPr>
              <a:t>supportive measures </a:t>
            </a:r>
          </a:p>
        </p:txBody>
      </p:sp>
      <p:sp>
        <p:nvSpPr>
          <p:cNvPr id="3" name="Content Placeholder 2"/>
          <p:cNvSpPr>
            <a:spLocks noGrp="1"/>
          </p:cNvSpPr>
          <p:nvPr>
            <p:ph sz="quarter" idx="10"/>
          </p:nvPr>
        </p:nvSpPr>
        <p:spPr>
          <a:xfrm>
            <a:off x="268112" y="1443039"/>
            <a:ext cx="8594534" cy="4702884"/>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Examples: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No Contact Orders (both ways)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Counseling</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Extensions of deadlines for assignments/tests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Changes in classroom/lunchroom/bus assignments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Increased Monitoring and Supervision</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Assigning a “safe” person</a:t>
            </a:r>
          </a:p>
          <a:p>
            <a:pPr marL="1028700" lvl="1">
              <a:spcBef>
                <a:spcPct val="0"/>
              </a:spcBef>
              <a:spcAft>
                <a:spcPts val="1200"/>
              </a:spcAft>
              <a:buFont typeface="Arial" panose="020B0604020202020204" pitchFamily="34" charset="0"/>
              <a:buChar char="•"/>
            </a:pPr>
            <a:endParaRPr lang="en-US" sz="2400">
              <a:solidFill>
                <a:schemeClr val="tx1"/>
              </a:solidFill>
              <a:latin typeface="Open Sans"/>
            </a:endParaRP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30</a:t>
            </a:fld>
            <a:endParaRPr lang="en-US" sz="1000">
              <a:latin typeface="Open Sans"/>
            </a:endParaRPr>
          </a:p>
        </p:txBody>
      </p:sp>
      <p:pic>
        <p:nvPicPr>
          <p:cNvPr id="7" name="Picture 6">
            <a:extLst>
              <a:ext uri="{FF2B5EF4-FFF2-40B4-BE49-F238E27FC236}">
                <a16:creationId xmlns:a16="http://schemas.microsoft.com/office/drawing/2014/main" id="{E6403BE3-13F7-43A2-9B07-D9971C19F569}"/>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6222012" y="1443039"/>
            <a:ext cx="2388100" cy="1271586"/>
          </a:xfrm>
          <a:prstGeom prst="rect">
            <a:avLst/>
          </a:prstGeom>
        </p:spPr>
      </p:pic>
      <p:pic>
        <p:nvPicPr>
          <p:cNvPr id="2050" name="Picture 2" descr="The Teacher's Guide: How to Keep Your School Safe – USA TODAY ...">
            <a:extLst>
              <a:ext uri="{FF2B5EF4-FFF2-40B4-BE49-F238E27FC236}">
                <a16:creationId xmlns:a16="http://schemas.microsoft.com/office/drawing/2014/main" id="{D8469C40-87F1-41B0-8EC4-7B39753A4750}"/>
              </a:ext>
            </a:extLst>
          </p:cNvPr>
          <p:cNvPicPr>
            <a:picLocks noChangeAspect="1" noChangeArrowheads="1"/>
          </p:cNvPicPr>
          <p:nvPr/>
        </p:nvPicPr>
        <p:blipFill>
          <a:blip r:embed="rId4"/>
          <a:srcRect/>
          <a:stretch>
            <a:fillRect/>
          </a:stretch>
        </p:blipFill>
        <p:spPr>
          <a:xfrm>
            <a:off x="5272087" y="4678099"/>
            <a:ext cx="2028825" cy="146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22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Requirement 10: privileges</a:t>
            </a:r>
          </a:p>
        </p:txBody>
      </p:sp>
      <p:sp>
        <p:nvSpPr>
          <p:cNvPr id="3" name="Content Placeholder 2"/>
          <p:cNvSpPr>
            <a:spLocks noGrp="1"/>
          </p:cNvSpPr>
          <p:nvPr>
            <p:ph sz="quarter" idx="10"/>
          </p:nvPr>
        </p:nvSpPr>
        <p:spPr>
          <a:xfrm>
            <a:off x="268111" y="1415143"/>
            <a:ext cx="8552331" cy="4730779"/>
          </a:xfrm>
        </p:spPr>
        <p:txBody>
          <a:bodyPr>
            <a:normAutofit/>
          </a:bodyPr>
          <a:lstStyle/>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No privilege.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Neither a party nor the School is allowed to seek, permit questions about, or allow the introduction of evidence that is protected by a recognized privilege.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Individuals can always opt to waive their own privileges, if they want, but they don't have to.</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31</a:t>
            </a:fld>
            <a:endParaRPr lang="en-US" sz="1000">
              <a:latin typeface="Open Sans"/>
            </a:endParaRPr>
          </a:p>
        </p:txBody>
      </p:sp>
    </p:spTree>
    <p:extLst>
      <p:ext uri="{BB962C8B-B14F-4D97-AF65-F5344CB8AC3E}">
        <p14:creationId xmlns:p14="http://schemas.microsoft.com/office/powerpoint/2010/main" val="2872176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Mandatory dismissals</a:t>
            </a:r>
          </a:p>
        </p:txBody>
      </p:sp>
      <p:sp>
        <p:nvSpPr>
          <p:cNvPr id="3" name="Content Placeholder 2"/>
          <p:cNvSpPr>
            <a:spLocks noGrp="1"/>
          </p:cNvSpPr>
          <p:nvPr>
            <p:ph sz="quarter" idx="10"/>
          </p:nvPr>
        </p:nvSpPr>
        <p:spPr>
          <a:xfrm>
            <a:off x="268112" y="1415143"/>
            <a:ext cx="8524196"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 School </a:t>
            </a:r>
            <a:r>
              <a:rPr lang="en-US" sz="2400" b="1" u="sng">
                <a:solidFill>
                  <a:schemeClr val="tx1"/>
                </a:solidFill>
                <a:latin typeface="Open Sans"/>
              </a:rPr>
              <a:t>must</a:t>
            </a:r>
            <a:r>
              <a:rPr lang="en-US" sz="2400" b="1">
                <a:solidFill>
                  <a:schemeClr val="tx1"/>
                </a:solidFill>
                <a:latin typeface="Open Sans"/>
              </a:rPr>
              <a:t> dismiss a complaint:</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that does not describe conduct that meets the definition of sexual harassment;</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that alleges sexual harassment that did not occur in the school's education program or activity;</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that alleges sexual harassment that did not occur in the United States at all.</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Schools can still address these complaints under their code of conduct, even if the misconduct is not sexual harassment under Title IX.</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32</a:t>
            </a:fld>
            <a:endParaRPr lang="en-US" sz="1000">
              <a:latin typeface="Open Sans"/>
            </a:endParaRPr>
          </a:p>
        </p:txBody>
      </p:sp>
    </p:spTree>
    <p:extLst>
      <p:ext uri="{BB962C8B-B14F-4D97-AF65-F5344CB8AC3E}">
        <p14:creationId xmlns:p14="http://schemas.microsoft.com/office/powerpoint/2010/main" val="3365784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Discretionary dismissalS</a:t>
            </a:r>
          </a:p>
        </p:txBody>
      </p:sp>
      <p:sp>
        <p:nvSpPr>
          <p:cNvPr id="3" name="Content Placeholder 2"/>
          <p:cNvSpPr>
            <a:spLocks noGrp="1"/>
          </p:cNvSpPr>
          <p:nvPr>
            <p:ph sz="quarter" idx="10"/>
          </p:nvPr>
        </p:nvSpPr>
        <p:spPr>
          <a:xfrm>
            <a:off x="268111" y="1415143"/>
            <a:ext cx="8566399"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 School </a:t>
            </a:r>
            <a:r>
              <a:rPr lang="en-US" sz="2400" b="1" u="sng">
                <a:solidFill>
                  <a:schemeClr val="tx1"/>
                </a:solidFill>
                <a:latin typeface="Open Sans"/>
              </a:rPr>
              <a:t>may</a:t>
            </a:r>
            <a:r>
              <a:rPr lang="en-US" sz="2400" b="1">
                <a:solidFill>
                  <a:schemeClr val="tx1"/>
                </a:solidFill>
                <a:latin typeface="Open Sans"/>
              </a:rPr>
              <a:t> dismiss a complaint:</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if the complainant notifies the Title IX Coordinator in writing that the complainant wishes to withdraw the formal complaint or some of its allegations;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if the respondent is no longer enrolled or employed by the school; or</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if specific circumstances prevent the school from gathering evidence sufficient to reach a determination about the allegations.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33</a:t>
            </a:fld>
            <a:endParaRPr lang="en-US" sz="1000">
              <a:latin typeface="Open Sans"/>
            </a:endParaRPr>
          </a:p>
        </p:txBody>
      </p:sp>
    </p:spTree>
    <p:extLst>
      <p:ext uri="{BB962C8B-B14F-4D97-AF65-F5344CB8AC3E}">
        <p14:creationId xmlns:p14="http://schemas.microsoft.com/office/powerpoint/2010/main" val="1138439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Dismissal procedures</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Whenever a school dismisses a formal complaint, or any allegations in it, the school has to promptly send written notice of the dismissal and the reasons to the parties.</a:t>
            </a:r>
          </a:p>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Both parties have the right to appeal a school's dismissal decisions.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34</a:t>
            </a:fld>
            <a:endParaRPr lang="en-US" sz="1000">
              <a:latin typeface="Open Sans"/>
            </a:endParaRPr>
          </a:p>
        </p:txBody>
      </p:sp>
      <p:pic>
        <p:nvPicPr>
          <p:cNvPr id="7" name="Picture 6">
            <a:extLst>
              <a:ext uri="{FF2B5EF4-FFF2-40B4-BE49-F238E27FC236}">
                <a16:creationId xmlns:a16="http://schemas.microsoft.com/office/drawing/2014/main" id="{F65F62B9-1C42-4608-8F37-C7F75AC84912}"/>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3255691" y="4020502"/>
            <a:ext cx="2619375" cy="1743075"/>
          </a:xfrm>
          <a:prstGeom prst="rect">
            <a:avLst/>
          </a:prstGeom>
        </p:spPr>
      </p:pic>
    </p:spTree>
    <p:extLst>
      <p:ext uri="{BB962C8B-B14F-4D97-AF65-F5344CB8AC3E}">
        <p14:creationId xmlns:p14="http://schemas.microsoft.com/office/powerpoint/2010/main" val="562632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Informal resolution</a:t>
            </a:r>
          </a:p>
        </p:txBody>
      </p:sp>
      <p:sp>
        <p:nvSpPr>
          <p:cNvPr id="3" name="Content Placeholder 2"/>
          <p:cNvSpPr>
            <a:spLocks noGrp="1"/>
          </p:cNvSpPr>
          <p:nvPr>
            <p:ph sz="quarter" idx="10"/>
          </p:nvPr>
        </p:nvSpPr>
        <p:spPr>
          <a:xfrm>
            <a:off x="268112" y="1415143"/>
            <a:ext cx="8594534" cy="4730779"/>
          </a:xfrm>
        </p:spPr>
        <p:txBody>
          <a:bodyPr>
            <a:normAutofit fontScale="92500" lnSpcReduction="20000"/>
          </a:bodyPr>
          <a:lstStyle/>
          <a:p>
            <a:pPr marL="285750" indent="-285750">
              <a:spcBef>
                <a:spcPct val="0"/>
              </a:spcBef>
              <a:buFont typeface="Arial" panose="020B0604020202020204" pitchFamily="34" charset="0"/>
              <a:buChar char="•"/>
            </a:pPr>
            <a:r>
              <a:rPr lang="en-US" sz="2400" b="1">
                <a:solidFill>
                  <a:schemeClr val="tx1"/>
                </a:solidFill>
                <a:latin typeface="Open Sans"/>
              </a:rPr>
              <a:t>Schools can offer informal resolution in appropriate cases.</a:t>
            </a:r>
          </a:p>
          <a:p>
            <a:pPr marL="740664" lvl="1" indent="-342900">
              <a:spcBef>
                <a:spcPct val="0"/>
              </a:spcBef>
              <a:buFont typeface="Courier New" panose="02070309020205020404" pitchFamily="49" charset="0"/>
              <a:buChar char="o"/>
            </a:pPr>
            <a:r>
              <a:rPr lang="en-US" sz="2400">
                <a:solidFill>
                  <a:schemeClr val="tx1"/>
                </a:solidFill>
                <a:latin typeface="Open Sans"/>
              </a:rPr>
              <a:t>Exception: Where the respondent is an employee of the school.</a:t>
            </a:r>
          </a:p>
          <a:p>
            <a:pPr marL="740664" lvl="1" indent="-342900">
              <a:spcBef>
                <a:spcPct val="0"/>
              </a:spcBef>
              <a:buFont typeface="Courier New" panose="02070309020205020404" pitchFamily="49" charset="0"/>
              <a:buChar char="o"/>
            </a:pPr>
            <a:endParaRPr lang="en-US" sz="2400">
              <a:solidFill>
                <a:schemeClr val="tx1"/>
              </a:solidFill>
              <a:latin typeface="Open Sans"/>
            </a:endParaRPr>
          </a:p>
          <a:p>
            <a:pPr marL="285750" indent="-285750">
              <a:spcBef>
                <a:spcPct val="0"/>
              </a:spcBef>
              <a:buFont typeface="Arial" panose="020B0604020202020204" pitchFamily="34" charset="0"/>
              <a:buChar char="•"/>
            </a:pPr>
            <a:r>
              <a:rPr lang="en-US" sz="2400" b="1">
                <a:solidFill>
                  <a:schemeClr val="tx1"/>
                </a:solidFill>
                <a:latin typeface="Open Sans"/>
              </a:rPr>
              <a:t>Informal resolution may only be attempted if each party enters the process completely voluntarily.</a:t>
            </a:r>
          </a:p>
          <a:p>
            <a:pPr marL="285750" indent="-285750">
              <a:spcBef>
                <a:spcPct val="0"/>
              </a:spcBef>
              <a:buFont typeface="Arial" panose="020B0604020202020204" pitchFamily="34" charset="0"/>
              <a:buChar char="•"/>
            </a:pPr>
            <a:endParaRPr lang="en-US" sz="2400" b="1">
              <a:solidFill>
                <a:schemeClr val="tx1"/>
              </a:solidFill>
              <a:latin typeface="Open Sans"/>
            </a:endParaRPr>
          </a:p>
          <a:p>
            <a:pPr marL="285750" indent="-285750">
              <a:spcBef>
                <a:spcPct val="0"/>
              </a:spcBef>
              <a:buFont typeface="Arial" panose="020B0604020202020204" pitchFamily="34" charset="0"/>
              <a:buChar char="•"/>
            </a:pPr>
            <a:r>
              <a:rPr lang="en-US" sz="2400" b="1">
                <a:solidFill>
                  <a:schemeClr val="tx1"/>
                </a:solidFill>
                <a:latin typeface="Open Sans"/>
              </a:rPr>
              <a:t>A school can never force, threaten, or require any party, complainant or respondent, into going into informal resolution.</a:t>
            </a:r>
          </a:p>
          <a:p>
            <a:pPr marL="285750" indent="-285750">
              <a:spcBef>
                <a:spcPct val="0"/>
              </a:spcBef>
              <a:buFont typeface="Arial" panose="020B0604020202020204" pitchFamily="34" charset="0"/>
              <a:buChar char="•"/>
            </a:pPr>
            <a:endParaRPr lang="en-US" sz="2400" b="1">
              <a:solidFill>
                <a:schemeClr val="tx1"/>
              </a:solidFill>
              <a:latin typeface="Open Sans"/>
            </a:endParaRPr>
          </a:p>
          <a:p>
            <a:pPr marL="285750" indent="-285750">
              <a:spcBef>
                <a:spcPct val="0"/>
              </a:spcBef>
              <a:buFont typeface="Arial" panose="020B0604020202020204" pitchFamily="34" charset="0"/>
              <a:buChar char="•"/>
            </a:pPr>
            <a:r>
              <a:rPr lang="en-US" sz="2400" b="1">
                <a:solidFill>
                  <a:schemeClr val="tx1"/>
                </a:solidFill>
                <a:latin typeface="Open Sans"/>
              </a:rPr>
              <a:t>If informal resolution proceeds, the school must provide a facilitator who is free from conflicts of interest or bias, and who has received special training.</a:t>
            </a:r>
          </a:p>
          <a:p>
            <a:pPr marL="285750" indent="-285750">
              <a:spcBef>
                <a:spcPct val="0"/>
              </a:spcBef>
              <a:buFont typeface="Arial" panose="020B0604020202020204" pitchFamily="34" charset="0"/>
              <a:buChar char="•"/>
            </a:pPr>
            <a:endParaRPr lang="en-US" sz="2400" b="1">
              <a:solidFill>
                <a:schemeClr val="tx1"/>
              </a:solidFill>
              <a:latin typeface="Open Sans"/>
            </a:endParaRPr>
          </a:p>
          <a:p>
            <a:pPr marL="285750" indent="-285750">
              <a:spcBef>
                <a:spcPct val="0"/>
              </a:spcBef>
              <a:buFont typeface="Arial" panose="020B0604020202020204" pitchFamily="34" charset="0"/>
              <a:buChar char="•"/>
            </a:pPr>
            <a:r>
              <a:rPr lang="en-US" sz="2400" b="1">
                <a:solidFill>
                  <a:schemeClr val="tx1"/>
                </a:solidFill>
                <a:latin typeface="Open Sans"/>
              </a:rPr>
              <a:t>The school still needs to provide complainants and respondents with notice of the allegations, notice of their rights, information about whether an informal process is confidential, and about withdrawing from the process.</a:t>
            </a:r>
          </a:p>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35</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716354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ocuments &amp; Results | PRINTEGER">
            <a:extLst>
              <a:ext uri="{FF2B5EF4-FFF2-40B4-BE49-F238E27FC236}">
                <a16:creationId xmlns:a16="http://schemas.microsoft.com/office/drawing/2014/main" id="{9340A92F-1A4E-4ED4-8D29-25075565339F}"/>
              </a:ext>
            </a:extLst>
          </p:cNvPr>
          <p:cNvPicPr>
            <a:picLocks noChangeAspect="1" noChangeArrowheads="1"/>
          </p:cNvPicPr>
          <p:nvPr/>
        </p:nvPicPr>
        <p:blipFill>
          <a:blip r:embed="rId3"/>
          <a:srcRect/>
          <a:stretch>
            <a:fillRect/>
          </a:stretch>
        </p:blipFill>
        <p:spPr>
          <a:xfrm>
            <a:off x="3252140" y="2344252"/>
            <a:ext cx="4734582" cy="3150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7175" y="877938"/>
            <a:ext cx="8655207" cy="1323439"/>
          </a:xfrm>
        </p:spPr>
        <p:txBody>
          <a:bodyPr/>
          <a:lstStyle/>
          <a:p>
            <a:pPr algn="ctr"/>
            <a:r>
              <a:rPr lang="en-US" sz="4000" b="1"/>
              <a:t>Documentation Requirements During Formal Investigation</a:t>
            </a:r>
          </a:p>
        </p:txBody>
      </p:sp>
      <p:sp>
        <p:nvSpPr>
          <p:cNvPr id="4" name="Footer Placeholder 3"/>
          <p:cNvSpPr txBox="1"/>
          <p:nvPr/>
        </p:nvSpPr>
        <p:spPr>
          <a:xfrm>
            <a:off x="170138" y="6357259"/>
            <a:ext cx="1458637" cy="182562"/>
          </a:xfrm>
          <a:prstGeom prst="rect">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561999" y="223609"/>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white"/>
                </a:solidFill>
                <a:effectLst/>
                <a:uLnTx/>
                <a:uFillTx/>
                <a:latin typeface="Open Sans"/>
                <a:ea typeface="+mn-ea"/>
                <a:cs typeface="+mn-cs"/>
              </a:rPr>
              <a:t>36</a:t>
            </a:fld>
            <a:endParaRPr kumimoji="0" lang="en-US" sz="1000" b="0" i="0" u="none" strike="noStrike" kern="1200" cap="none" spc="0" normalizeH="0" baseline="0" noProof="0">
              <a:ln>
                <a:noFill/>
              </a:ln>
              <a:solidFill>
                <a:prstClr val="white"/>
              </a:solidFill>
              <a:effectLst/>
              <a:uLnTx/>
              <a:uFillTx/>
              <a:latin typeface="Open Sans"/>
              <a:ea typeface="+mn-ea"/>
              <a:cs typeface="+mn-cs"/>
            </a:endParaRPr>
          </a:p>
        </p:txBody>
      </p:sp>
      <p:pic>
        <p:nvPicPr>
          <p:cNvPr id="3076" name="Picture 4" descr="DA launches formal investigation into former City of Industry ...">
            <a:extLst>
              <a:ext uri="{FF2B5EF4-FFF2-40B4-BE49-F238E27FC236}">
                <a16:creationId xmlns:a16="http://schemas.microsoft.com/office/drawing/2014/main" id="{E3E63E31-2F53-46C2-8A76-BB2DAB203100}"/>
              </a:ext>
            </a:extLst>
          </p:cNvPr>
          <p:cNvPicPr>
            <a:picLocks noChangeAspect="1" noChangeArrowheads="1"/>
          </p:cNvPicPr>
          <p:nvPr/>
        </p:nvPicPr>
        <p:blipFill>
          <a:blip r:embed="rId4"/>
          <a:srcRect/>
          <a:stretch>
            <a:fillRect/>
          </a:stretch>
        </p:blipFill>
        <p:spPr>
          <a:xfrm rot="20460840">
            <a:off x="751306" y="2967717"/>
            <a:ext cx="5054398" cy="205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78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3200" b="1">
                <a:solidFill>
                  <a:srgbClr val="921E2E"/>
                </a:solidFill>
              </a:rPr>
              <a:t>Formal complaint</a:t>
            </a:r>
          </a:p>
        </p:txBody>
      </p:sp>
      <p:sp>
        <p:nvSpPr>
          <p:cNvPr id="3" name="Content Placeholder 2"/>
          <p:cNvSpPr>
            <a:spLocks noGrp="1"/>
          </p:cNvSpPr>
          <p:nvPr>
            <p:ph sz="quarter" idx="10"/>
          </p:nvPr>
        </p:nvSpPr>
        <p:spPr>
          <a:xfrm>
            <a:off x="268112" y="1415143"/>
            <a:ext cx="8571087"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Defined as a document filed by a complainant or signed by the Title IX Coordinator alleging sexual harassment against a respondent and requesting that the recipient investigate the allegation of sexual harassment. 34 C.F.R. </a:t>
            </a:r>
            <a:r>
              <a:rPr lang="en-US" sz="2400">
                <a:solidFill>
                  <a:schemeClr val="tx1"/>
                </a:solidFill>
                <a:latin typeface="Calibri" panose="020F0502020204030204" pitchFamily="34" charset="0"/>
                <a:cs typeface="Calibri" panose="020F0502020204030204" pitchFamily="34" charset="0"/>
              </a:rPr>
              <a:t>§ </a:t>
            </a:r>
            <a:r>
              <a:rPr lang="en-US" sz="2400">
                <a:solidFill>
                  <a:schemeClr val="tx1"/>
                </a:solidFill>
                <a:latin typeface="Open Sans"/>
              </a:rPr>
              <a:t>106.30(a).</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37</a:t>
            </a:fld>
            <a:endParaRPr lang="en-US" sz="1000">
              <a:latin typeface="Open Sans"/>
            </a:endParaRPr>
          </a:p>
        </p:txBody>
      </p:sp>
      <p:pic>
        <p:nvPicPr>
          <p:cNvPr id="1026" name="Picture 2" descr="Small rise in written complaints for dental and GP practices ...">
            <a:extLst>
              <a:ext uri="{FF2B5EF4-FFF2-40B4-BE49-F238E27FC236}">
                <a16:creationId xmlns:a16="http://schemas.microsoft.com/office/drawing/2014/main" id="{A5FDDB20-48FE-41AD-A9EB-ADFBA7C107E1}"/>
              </a:ext>
            </a:extLst>
          </p:cNvPr>
          <p:cNvPicPr>
            <a:picLocks noChangeAspect="1" noChangeArrowheads="1"/>
          </p:cNvPicPr>
          <p:nvPr/>
        </p:nvPicPr>
        <p:blipFill>
          <a:blip r:embed="rId3"/>
          <a:srcRect/>
          <a:stretch>
            <a:fillRect/>
          </a:stretch>
        </p:blipFill>
        <p:spPr>
          <a:xfrm>
            <a:off x="1635202" y="3473052"/>
            <a:ext cx="2354462" cy="2354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 Steps to Mastering Customer Complaints | GonzoBanker.com">
            <a:extLst>
              <a:ext uri="{FF2B5EF4-FFF2-40B4-BE49-F238E27FC236}">
                <a16:creationId xmlns:a16="http://schemas.microsoft.com/office/drawing/2014/main" id="{5C19B280-B9BC-4972-849A-5DC5A63E9956}"/>
              </a:ext>
            </a:extLst>
          </p:cNvPr>
          <p:cNvPicPr>
            <a:picLocks noChangeAspect="1" noChangeArrowheads="1"/>
          </p:cNvPicPr>
          <p:nvPr/>
        </p:nvPicPr>
        <p:blipFill>
          <a:blip r:embed="rId4"/>
          <a:srcRect/>
          <a:stretch>
            <a:fillRect/>
          </a:stretch>
        </p:blipFill>
        <p:spPr>
          <a:xfrm rot="611011">
            <a:off x="3967249" y="3718600"/>
            <a:ext cx="2953770" cy="197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42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2800" b="1">
                <a:solidFill>
                  <a:srgbClr val="921E2E"/>
                </a:solidFill>
              </a:rPr>
              <a:t>Terminology: complainant, respondent</a:t>
            </a:r>
          </a:p>
        </p:txBody>
      </p:sp>
      <p:sp>
        <p:nvSpPr>
          <p:cNvPr id="3" name="Content Placeholder 2"/>
          <p:cNvSpPr>
            <a:spLocks noGrp="1"/>
          </p:cNvSpPr>
          <p:nvPr>
            <p:ph sz="quarter" idx="10"/>
          </p:nvPr>
        </p:nvSpPr>
        <p:spPr>
          <a:xfrm>
            <a:off x="268112" y="1415143"/>
            <a:ext cx="8571087"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Apply to parties in both </a:t>
            </a:r>
            <a:r>
              <a:rPr lang="en-US" sz="2400" b="1" i="1">
                <a:solidFill>
                  <a:schemeClr val="tx1"/>
                </a:solidFill>
                <a:latin typeface="Open Sans"/>
              </a:rPr>
              <a:t>reports</a:t>
            </a:r>
            <a:r>
              <a:rPr lang="en-US" sz="2400" b="1">
                <a:solidFill>
                  <a:schemeClr val="tx1"/>
                </a:solidFill>
                <a:latin typeface="Open Sans"/>
              </a:rPr>
              <a:t> and </a:t>
            </a:r>
            <a:r>
              <a:rPr lang="en-US" sz="2400" b="1" i="1">
                <a:solidFill>
                  <a:schemeClr val="tx1"/>
                </a:solidFill>
                <a:latin typeface="Open Sans"/>
              </a:rPr>
              <a:t>formal complaints </a:t>
            </a:r>
            <a:r>
              <a:rPr lang="en-US" sz="2400" b="1">
                <a:solidFill>
                  <a:schemeClr val="tx1"/>
                </a:solidFill>
                <a:latin typeface="Open Sans"/>
              </a:rPr>
              <a:t>of sexual harassment</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Complainant: A person who is alleged to be the victim of conduct that could constitute sexual harassment</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NOT a third party who reports alleged sexual harassment perpetrated against someone else</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NOT the Title IX Coordinator, even if the TIXC “signs” a formal complaint</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Respondent: A person who has been reported to be the perpetrator of conduct that could constitute sexual harassment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38</a:t>
            </a:fld>
            <a:endParaRPr lang="en-US" sz="1000">
              <a:latin typeface="Open Sans"/>
            </a:endParaRPr>
          </a:p>
        </p:txBody>
      </p:sp>
    </p:spTree>
    <p:extLst>
      <p:ext uri="{BB962C8B-B14F-4D97-AF65-F5344CB8AC3E}">
        <p14:creationId xmlns:p14="http://schemas.microsoft.com/office/powerpoint/2010/main" val="2587204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2800" b="1" i="1">
                <a:solidFill>
                  <a:srgbClr val="921E2E"/>
                </a:solidFill>
              </a:rPr>
              <a:t>New</a:t>
            </a:r>
            <a:r>
              <a:rPr lang="en-US" sz="2800" b="1">
                <a:solidFill>
                  <a:srgbClr val="921E2E"/>
                </a:solidFill>
              </a:rPr>
              <a:t>: initial response</a:t>
            </a:r>
          </a:p>
        </p:txBody>
      </p:sp>
      <p:sp>
        <p:nvSpPr>
          <p:cNvPr id="3" name="Content Placeholder 2"/>
          <p:cNvSpPr>
            <a:spLocks noGrp="1"/>
          </p:cNvSpPr>
          <p:nvPr>
            <p:ph sz="quarter" idx="10"/>
          </p:nvPr>
        </p:nvSpPr>
        <p:spPr>
          <a:xfrm>
            <a:off x="268112" y="1415143"/>
            <a:ext cx="8571087" cy="4730779"/>
          </a:xfrm>
        </p:spPr>
        <p:txBody>
          <a:bodyPr>
            <a:normAutofit/>
          </a:bodyPr>
          <a:lstStyle/>
          <a:p>
            <a:pPr>
              <a:spcBef>
                <a:spcPct val="0"/>
              </a:spcBef>
              <a:spcAft>
                <a:spcPts val="1200"/>
              </a:spcAft>
            </a:pPr>
            <a:r>
              <a:rPr lang="en-US" sz="2400">
                <a:solidFill>
                  <a:schemeClr val="tx1"/>
                </a:solidFill>
                <a:latin typeface="Open Sans"/>
              </a:rPr>
              <a:t>34 C.F.R. 106.44(a), .30(a)</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Must treat complainants and respondents equitably</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Offer supportive measures to both</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Follow a grievance process before disciplining or sanctioning respondent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39</a:t>
            </a:fld>
            <a:endParaRPr lang="en-US" sz="1000">
              <a:latin typeface="Open Sans"/>
            </a:endParaRPr>
          </a:p>
        </p:txBody>
      </p:sp>
      <p:pic>
        <p:nvPicPr>
          <p:cNvPr id="2050" name="Picture 2" descr="Treating Others Fairly">
            <a:extLst>
              <a:ext uri="{FF2B5EF4-FFF2-40B4-BE49-F238E27FC236}">
                <a16:creationId xmlns:a16="http://schemas.microsoft.com/office/drawing/2014/main" id="{76C34F7F-13A3-44BE-AA0B-8503A7117304}"/>
              </a:ext>
            </a:extLst>
          </p:cNvPr>
          <p:cNvPicPr>
            <a:picLocks noChangeAspect="1" noChangeArrowheads="1"/>
          </p:cNvPicPr>
          <p:nvPr/>
        </p:nvPicPr>
        <p:blipFill>
          <a:blip r:embed="rId3"/>
          <a:srcRect/>
          <a:stretch>
            <a:fillRect/>
          </a:stretch>
        </p:blipFill>
        <p:spPr>
          <a:xfrm>
            <a:off x="4733925" y="378053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74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7169345-B28A-45F7-9D75-79A0358794DC}"/>
              </a:ext>
            </a:extLst>
          </p:cNvPr>
          <p:cNvSpPr>
            <a:spLocks noGrp="1"/>
          </p:cNvSpPr>
          <p:nvPr>
            <p:ph type="title"/>
          </p:nvPr>
        </p:nvSpPr>
        <p:spPr>
          <a:xfrm>
            <a:off x="457200" y="274638"/>
            <a:ext cx="8003754" cy="792162"/>
          </a:xfrm>
        </p:spPr>
        <p:txBody>
          <a:bodyPr/>
          <a:lstStyle/>
          <a:p>
            <a:r>
              <a:rPr lang="en-US" sz="3200" b="1" dirty="0">
                <a:solidFill>
                  <a:srgbClr val="921E2E"/>
                </a:solidFill>
                <a:latin typeface="Open Sans Semibold"/>
              </a:rPr>
              <a:t>TITLE IX’S STUDENT PROTECTIONS</a:t>
            </a:r>
            <a:br>
              <a:rPr lang="en-US" dirty="0"/>
            </a:br>
            <a:endParaRPr lang="en-US" dirty="0"/>
          </a:p>
        </p:txBody>
      </p:sp>
      <p:sp>
        <p:nvSpPr>
          <p:cNvPr id="15" name="Content Placeholder 14">
            <a:extLst>
              <a:ext uri="{FF2B5EF4-FFF2-40B4-BE49-F238E27FC236}">
                <a16:creationId xmlns:a16="http://schemas.microsoft.com/office/drawing/2014/main" id="{6B8BCB6C-C5B2-4744-9E53-1057F797515E}"/>
              </a:ext>
            </a:extLst>
          </p:cNvPr>
          <p:cNvSpPr>
            <a:spLocks noGrp="1"/>
          </p:cNvSpPr>
          <p:nvPr>
            <p:ph idx="1"/>
          </p:nvPr>
        </p:nvSpPr>
        <p:spPr>
          <a:xfrm>
            <a:off x="380512" y="1170667"/>
            <a:ext cx="8229600" cy="3657599"/>
          </a:xfrm>
        </p:spPr>
        <p:txBody>
          <a:bodyPr/>
          <a:lstStyle/>
          <a:p>
            <a:pPr lvl="0"/>
            <a:r>
              <a:rPr lang="en-US" b="1" dirty="0">
                <a:solidFill>
                  <a:schemeClr val="tx1"/>
                </a:solidFill>
              </a:rPr>
              <a:t>Protects ALL students </a:t>
            </a:r>
            <a:endParaRPr lang="en-US" dirty="0">
              <a:solidFill>
                <a:schemeClr val="tx1"/>
              </a:solidFill>
            </a:endParaRPr>
          </a:p>
          <a:p>
            <a:pPr lvl="1"/>
            <a:r>
              <a:rPr lang="en-US" sz="2400" dirty="0">
                <a:solidFill>
                  <a:schemeClr val="tx1"/>
                </a:solidFill>
              </a:rPr>
              <a:t>Elementary </a:t>
            </a:r>
            <a:r>
              <a:rPr lang="en-US" sz="2400" dirty="0">
                <a:solidFill>
                  <a:schemeClr val="tx1"/>
                </a:solidFill>
                <a:sym typeface="Symbol" panose="05050102010706020507" pitchFamily="18" charset="2"/>
              </a:rPr>
              <a:t></a:t>
            </a:r>
            <a:r>
              <a:rPr lang="en-US" sz="2400" dirty="0">
                <a:solidFill>
                  <a:schemeClr val="tx1"/>
                </a:solidFill>
              </a:rPr>
              <a:t> High School </a:t>
            </a:r>
            <a:r>
              <a:rPr lang="en-US" sz="2400" dirty="0">
                <a:solidFill>
                  <a:schemeClr val="tx1"/>
                </a:solidFill>
                <a:sym typeface="Symbol" panose="05050102010706020507" pitchFamily="18" charset="2"/>
              </a:rPr>
              <a:t></a:t>
            </a:r>
            <a:r>
              <a:rPr lang="en-US" sz="2400" dirty="0">
                <a:solidFill>
                  <a:schemeClr val="tx1"/>
                </a:solidFill>
              </a:rPr>
              <a:t> Higher Education</a:t>
            </a:r>
          </a:p>
          <a:p>
            <a:pPr lvl="1"/>
            <a:r>
              <a:rPr lang="en-US" sz="2400" dirty="0">
                <a:solidFill>
                  <a:schemeClr val="tx1"/>
                </a:solidFill>
              </a:rPr>
              <a:t>Male + female + straight + gay + lesbian + bisexual +  transgender + questioning students.</a:t>
            </a:r>
          </a:p>
          <a:p>
            <a:pPr lvl="1"/>
            <a:r>
              <a:rPr lang="en-US" sz="2400" dirty="0">
                <a:solidFill>
                  <a:schemeClr val="tx1"/>
                </a:solidFill>
              </a:rPr>
              <a:t>Gender Identity claims </a:t>
            </a:r>
          </a:p>
          <a:p>
            <a:pPr lvl="2"/>
            <a:r>
              <a:rPr lang="en-US" sz="2400" dirty="0">
                <a:solidFill>
                  <a:schemeClr val="tx1"/>
                </a:solidFill>
              </a:rPr>
              <a:t>Failure to conform to stereotypical notions of “masculinity” or “femininity.” </a:t>
            </a:r>
          </a:p>
          <a:p>
            <a:pPr lvl="1"/>
            <a:r>
              <a:rPr lang="en-US" sz="2400" dirty="0">
                <a:solidFill>
                  <a:schemeClr val="tx1"/>
                </a:solidFill>
              </a:rPr>
              <a:t>“Same sex” discrimination claims must be handled with same procedures as opposite sex claims.</a:t>
            </a:r>
          </a:p>
          <a:p>
            <a:endParaRPr lang="en-US" dirty="0">
              <a:solidFill>
                <a:schemeClr val="tx1"/>
              </a:solidFill>
            </a:endParaRPr>
          </a:p>
        </p:txBody>
      </p:sp>
      <p:sp>
        <p:nvSpPr>
          <p:cNvPr id="6" name="Slide Number Placeholder 5"/>
          <p:cNvSpPr>
            <a:spLocks noGrp="1"/>
          </p:cNvSpPr>
          <p:nvPr>
            <p:ph type="sldNum" sz="quarter" idx="12"/>
          </p:nvPr>
        </p:nvSpPr>
        <p:spPr/>
        <p:txBody>
          <a:bodyPr/>
          <a:lstStyle/>
          <a:p>
            <a:fld id="{531C5B28-2528-41D5-9DDD-548488A5703E}" type="slidenum">
              <a:rPr lang="en-US" smtClean="0"/>
              <a:pPr/>
              <a:t>4</a:t>
            </a:fld>
            <a:endParaRPr lang="en-US"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a:xfrm>
            <a:off x="2513268" y="4932133"/>
            <a:ext cx="3710927" cy="135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a:t>
            </a:fld>
            <a:endParaRPr lang="en-US" sz="1000">
              <a:latin typeface="Open Sans"/>
            </a:endParaRPr>
          </a:p>
        </p:txBody>
      </p:sp>
      <p:sp>
        <p:nvSpPr>
          <p:cNvPr id="9"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Tree>
    <p:extLst>
      <p:ext uri="{BB962C8B-B14F-4D97-AF65-F5344CB8AC3E}">
        <p14:creationId xmlns:p14="http://schemas.microsoft.com/office/powerpoint/2010/main" val="1278043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2800" b="1" i="1">
                <a:solidFill>
                  <a:srgbClr val="921E2E"/>
                </a:solidFill>
              </a:rPr>
              <a:t>New</a:t>
            </a:r>
            <a:r>
              <a:rPr lang="en-US" sz="2800" b="1">
                <a:solidFill>
                  <a:srgbClr val="921E2E"/>
                </a:solidFill>
              </a:rPr>
              <a:t>: initial response</a:t>
            </a:r>
          </a:p>
        </p:txBody>
      </p:sp>
      <p:sp>
        <p:nvSpPr>
          <p:cNvPr id="3" name="Content Placeholder 2"/>
          <p:cNvSpPr>
            <a:spLocks noGrp="1"/>
          </p:cNvSpPr>
          <p:nvPr>
            <p:ph sz="quarter" idx="10"/>
          </p:nvPr>
        </p:nvSpPr>
        <p:spPr>
          <a:xfrm>
            <a:off x="268112" y="1415143"/>
            <a:ext cx="8571087" cy="4730779"/>
          </a:xfrm>
        </p:spPr>
        <p:txBody>
          <a:bodyPr>
            <a:normAutofit/>
          </a:bodyPr>
          <a:lstStyle/>
          <a:p>
            <a:pPr>
              <a:spcBef>
                <a:spcPct val="0"/>
              </a:spcBef>
              <a:spcAft>
                <a:spcPts val="1200"/>
              </a:spcAft>
            </a:pPr>
            <a:r>
              <a:rPr lang="en-US" sz="2400">
                <a:solidFill>
                  <a:schemeClr val="tx1"/>
                </a:solidFill>
                <a:latin typeface="Open Sans"/>
              </a:rPr>
              <a:t>34 C.F.R. 106.30(a), .44(a)</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Title IX Coordinator must promptly, even if no formal complaint is filed:</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Contact the complainant to discuss the availability of “supportive measures”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Consider the complainant’s wishes with respect to supportive measures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Inform the complainant of the availability of supportive measures with or without the filing of a formal complaint</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Explain the process for filing a formal complaint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40</a:t>
            </a:fld>
            <a:endParaRPr lang="en-US" sz="1000">
              <a:latin typeface="Open Sans"/>
            </a:endParaRPr>
          </a:p>
        </p:txBody>
      </p:sp>
    </p:spTree>
    <p:extLst>
      <p:ext uri="{BB962C8B-B14F-4D97-AF65-F5344CB8AC3E}">
        <p14:creationId xmlns:p14="http://schemas.microsoft.com/office/powerpoint/2010/main" val="364433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2800" b="1">
                <a:solidFill>
                  <a:srgbClr val="921E2E"/>
                </a:solidFill>
              </a:rPr>
              <a:t>Emergency removal / admin leave</a:t>
            </a:r>
          </a:p>
        </p:txBody>
      </p:sp>
      <p:sp>
        <p:nvSpPr>
          <p:cNvPr id="3" name="Content Placeholder 2"/>
          <p:cNvSpPr>
            <a:spLocks noGrp="1"/>
          </p:cNvSpPr>
          <p:nvPr>
            <p:ph sz="quarter" idx="10"/>
          </p:nvPr>
        </p:nvSpPr>
        <p:spPr>
          <a:xfrm>
            <a:off x="268113" y="1415143"/>
            <a:ext cx="4118014" cy="4730779"/>
          </a:xfrm>
        </p:spPr>
        <p:txBody>
          <a:bodyPr>
            <a:normAutofit fontScale="92500" lnSpcReduction="20000"/>
          </a:bodyPr>
          <a:lstStyle/>
          <a:p>
            <a:pPr algn="ctr">
              <a:spcBef>
                <a:spcPct val="0"/>
              </a:spcBef>
            </a:pPr>
            <a:r>
              <a:rPr lang="en-US" sz="2400" b="1">
                <a:solidFill>
                  <a:srgbClr val="1D02BE"/>
                </a:solidFill>
                <a:latin typeface="Open Sans"/>
              </a:rPr>
              <a:t>Immediate emergency removal</a:t>
            </a:r>
          </a:p>
          <a:p>
            <a:pPr algn="ctr">
              <a:spcBef>
                <a:spcPct val="0"/>
              </a:spcBef>
              <a:spcAft>
                <a:spcPts val="1200"/>
              </a:spcAft>
            </a:pPr>
            <a:r>
              <a:rPr lang="en-US" sz="2400" b="1">
                <a:solidFill>
                  <a:srgbClr val="1D02BE"/>
                </a:solidFill>
                <a:latin typeface="Open Sans"/>
              </a:rPr>
              <a:t>(34 C.F.R. 106.55(c))</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Based on an individualized safety and risk analysis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Necessary to protect a student or other individual from </a:t>
            </a:r>
            <a:r>
              <a:rPr lang="en-US" sz="2400" b="1">
                <a:solidFill>
                  <a:schemeClr val="tx1"/>
                </a:solidFill>
                <a:latin typeface="Open Sans"/>
              </a:rPr>
              <a:t>immediate threat </a:t>
            </a:r>
            <a:r>
              <a:rPr lang="en-US" sz="2400">
                <a:solidFill>
                  <a:schemeClr val="tx1"/>
                </a:solidFill>
                <a:latin typeface="Open Sans"/>
              </a:rPr>
              <a:t>to </a:t>
            </a:r>
            <a:r>
              <a:rPr lang="en-US" sz="2400" b="1">
                <a:solidFill>
                  <a:schemeClr val="tx1"/>
                </a:solidFill>
                <a:latin typeface="Open Sans"/>
              </a:rPr>
              <a:t>physical health or safety</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Notice, opportunity to challenge </a:t>
            </a:r>
            <a:r>
              <a:rPr lang="en-US" sz="2400">
                <a:solidFill>
                  <a:schemeClr val="tx1"/>
                </a:solidFill>
                <a:latin typeface="Open Sans"/>
              </a:rPr>
              <a:t>provided “immediately” provided the removal</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Consider other laws, e.g., “change in placement” under IDEA</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41</a:t>
            </a:fld>
            <a:endParaRPr lang="en-US" sz="1000">
              <a:latin typeface="Open Sans"/>
            </a:endParaRPr>
          </a:p>
        </p:txBody>
      </p:sp>
      <p:sp>
        <p:nvSpPr>
          <p:cNvPr id="8" name="Content Placeholder 2">
            <a:extLst>
              <a:ext uri="{FF2B5EF4-FFF2-40B4-BE49-F238E27FC236}">
                <a16:creationId xmlns:a16="http://schemas.microsoft.com/office/drawing/2014/main" id="{ABA17A25-374C-444C-9223-94F5B08E019B}"/>
              </a:ext>
            </a:extLst>
          </p:cNvPr>
          <p:cNvSpPr txBox="1"/>
          <p:nvPr/>
        </p:nvSpPr>
        <p:spPr>
          <a:xfrm>
            <a:off x="4572000" y="1374525"/>
            <a:ext cx="4237935" cy="4730779"/>
          </a:xfrm>
          <a:prstGeom prst="rect">
            <a:avLst/>
          </a:prstGeom>
        </p:spPr>
        <p:txBody>
          <a:bodyPr vert="horz">
            <a:normAutofit/>
          </a:bodyPr>
          <a:lstStyle>
            <a:lvl1pPr marL="0" indent="0" algn="l" defTabSz="457200" rtl="0" eaLnBrk="1" latinLnBrk="0" hangingPunct="1">
              <a:spcBef>
                <a:spcPct val="20000"/>
              </a:spcBef>
              <a:buFontTx/>
              <a:buNone/>
              <a:defRPr sz="1800" b="0" i="0" kern="1200" cap="none" spc="-50">
                <a:solidFill>
                  <a:schemeClr val="tx1">
                    <a:lumMod val="65000"/>
                    <a:lumOff val="35000"/>
                  </a:schemeClr>
                </a:solidFill>
                <a:latin typeface="Open Sans Light"/>
                <a:ea typeface="小塚ゴシック Pr6N R"/>
                <a:cs typeface="Helvetica"/>
              </a:defRPr>
            </a:lvl1pPr>
            <a:lvl2pPr marL="7429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800" b="0" i="0" kern="1200" cap="none"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spcBef>
                <a:spcPct val="0"/>
              </a:spcBef>
            </a:pPr>
            <a:r>
              <a:rPr lang="en-US" sz="2200" b="1">
                <a:solidFill>
                  <a:srgbClr val="1D02BE"/>
                </a:solidFill>
                <a:latin typeface="Open Sans"/>
              </a:rPr>
              <a:t>Employee administrative leave</a:t>
            </a:r>
          </a:p>
          <a:p>
            <a:pPr algn="ctr">
              <a:lnSpc>
                <a:spcPct val="90000"/>
              </a:lnSpc>
              <a:spcBef>
                <a:spcPct val="0"/>
              </a:spcBef>
              <a:spcAft>
                <a:spcPts val="1200"/>
              </a:spcAft>
            </a:pPr>
            <a:r>
              <a:rPr lang="en-US" sz="2200" b="1">
                <a:solidFill>
                  <a:srgbClr val="1D02BE"/>
                </a:solidFill>
                <a:latin typeface="Open Sans"/>
              </a:rPr>
              <a:t>(34 C.F.R. 106.44(d))</a:t>
            </a:r>
          </a:p>
          <a:p>
            <a:pPr marL="285750" indent="-285750">
              <a:lnSpc>
                <a:spcPct val="90000"/>
              </a:lnSpc>
              <a:spcBef>
                <a:spcPct val="0"/>
              </a:spcBef>
              <a:spcAft>
                <a:spcPts val="1200"/>
              </a:spcAft>
              <a:buFont typeface="Arial" panose="020B0604020202020204" pitchFamily="34" charset="0"/>
              <a:buChar char="•"/>
            </a:pPr>
            <a:r>
              <a:rPr lang="en-US" sz="2200">
                <a:solidFill>
                  <a:schemeClr val="tx1"/>
                </a:solidFill>
                <a:latin typeface="Open Sans"/>
              </a:rPr>
              <a:t>Not prohibited</a:t>
            </a:r>
          </a:p>
          <a:p>
            <a:pPr marL="285750" indent="-285750">
              <a:lnSpc>
                <a:spcPct val="90000"/>
              </a:lnSpc>
              <a:spcBef>
                <a:spcPct val="0"/>
              </a:spcBef>
              <a:spcAft>
                <a:spcPts val="1200"/>
              </a:spcAft>
              <a:buFont typeface="Arial" panose="020B0604020202020204" pitchFamily="34" charset="0"/>
              <a:buChar char="•"/>
            </a:pPr>
            <a:r>
              <a:rPr lang="en-US" sz="2200">
                <a:solidFill>
                  <a:schemeClr val="tx1"/>
                </a:solidFill>
                <a:latin typeface="Open Sans"/>
              </a:rPr>
              <a:t>Consider state law, policy, handbooks, and bargaining agreements</a:t>
            </a:r>
          </a:p>
        </p:txBody>
      </p:sp>
    </p:spTree>
    <p:extLst>
      <p:ext uri="{BB962C8B-B14F-4D97-AF65-F5344CB8AC3E}">
        <p14:creationId xmlns:p14="http://schemas.microsoft.com/office/powerpoint/2010/main" val="820946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Written notice to the parties</a:t>
            </a:r>
          </a:p>
        </p:txBody>
      </p:sp>
      <p:sp>
        <p:nvSpPr>
          <p:cNvPr id="3" name="Content Placeholder 2"/>
          <p:cNvSpPr>
            <a:spLocks noGrp="1"/>
          </p:cNvSpPr>
          <p:nvPr>
            <p:ph sz="quarter" idx="10"/>
          </p:nvPr>
        </p:nvSpPr>
        <p:spPr>
          <a:xfrm>
            <a:off x="268111" y="1415143"/>
            <a:ext cx="8538263"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When the school begins an investigation, it has to provide the parties with </a:t>
            </a:r>
            <a:r>
              <a:rPr lang="en-US" sz="2400" u="sng">
                <a:solidFill>
                  <a:schemeClr val="tx1"/>
                </a:solidFill>
                <a:latin typeface="Open Sans"/>
              </a:rPr>
              <a:t>written</a:t>
            </a:r>
            <a:r>
              <a:rPr lang="en-US" sz="2400">
                <a:solidFill>
                  <a:schemeClr val="tx1"/>
                </a:solidFill>
                <a:latin typeface="Open Sans"/>
              </a:rPr>
              <a:t> notice of certain information.</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It has to give </a:t>
            </a:r>
            <a:r>
              <a:rPr lang="en-US" sz="2400" u="sng">
                <a:solidFill>
                  <a:schemeClr val="tx1"/>
                </a:solidFill>
                <a:latin typeface="Open Sans"/>
              </a:rPr>
              <a:t>notice</a:t>
            </a:r>
            <a:r>
              <a:rPr lang="en-US" sz="2400">
                <a:solidFill>
                  <a:schemeClr val="tx1"/>
                </a:solidFill>
                <a:latin typeface="Open Sans"/>
              </a:rPr>
              <a:t> to the parties of the school's grievance process, which must comply with the 10 items listed before.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Informal resolution.</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42</a:t>
            </a:fld>
            <a:endParaRPr lang="en-US" sz="1000">
              <a:latin typeface="Open Sans"/>
            </a:endParaRPr>
          </a:p>
        </p:txBody>
      </p:sp>
      <p:pic>
        <p:nvPicPr>
          <p:cNvPr id="12290" name="Picture 2" descr="The Liberation and Consternation of Writing a Whole Book with ...">
            <a:extLst>
              <a:ext uri="{FF2B5EF4-FFF2-40B4-BE49-F238E27FC236}">
                <a16:creationId xmlns:a16="http://schemas.microsoft.com/office/drawing/2014/main" id="{35A106BC-4E14-4BD6-B96B-F5A93346ED2F}"/>
              </a:ext>
            </a:extLst>
          </p:cNvPr>
          <p:cNvPicPr>
            <a:picLocks noChangeAspect="1" noChangeArrowheads="1"/>
          </p:cNvPicPr>
          <p:nvPr/>
        </p:nvPicPr>
        <p:blipFill>
          <a:blip r:embed="rId3"/>
          <a:srcRect/>
          <a:stretch>
            <a:fillRect/>
          </a:stretch>
        </p:blipFill>
        <p:spPr>
          <a:xfrm>
            <a:off x="2698652" y="4804023"/>
            <a:ext cx="335280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72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Details of written notice</a:t>
            </a:r>
          </a:p>
        </p:txBody>
      </p:sp>
      <p:sp>
        <p:nvSpPr>
          <p:cNvPr id="3" name="Content Placeholder 2"/>
          <p:cNvSpPr>
            <a:spLocks noGrp="1"/>
          </p:cNvSpPr>
          <p:nvPr>
            <p:ph sz="quarter" idx="10"/>
          </p:nvPr>
        </p:nvSpPr>
        <p:spPr>
          <a:xfrm>
            <a:off x="268112" y="1415143"/>
            <a:ext cx="8510128" cy="4730779"/>
          </a:xfrm>
        </p:spPr>
        <p:txBody>
          <a:bodyPr>
            <a:normAutofit/>
          </a:bodyPr>
          <a:lstStyle/>
          <a:p>
            <a:pPr marL="457200" indent="-457200">
              <a:spcBef>
                <a:spcPct val="0"/>
              </a:spcBef>
              <a:spcAft>
                <a:spcPts val="1200"/>
              </a:spcAft>
              <a:buFont typeface="+mj-lt"/>
              <a:buAutoNum type="arabicPeriod"/>
            </a:pPr>
            <a:r>
              <a:rPr lang="en-US" sz="2400">
                <a:solidFill>
                  <a:schemeClr val="tx1"/>
                </a:solidFill>
                <a:latin typeface="Open Sans"/>
              </a:rPr>
              <a:t>The actual allegations and facts that would constitute sexual harassment.</a:t>
            </a:r>
          </a:p>
          <a:p>
            <a:pPr marL="457200" indent="-457200">
              <a:spcBef>
                <a:spcPct val="0"/>
              </a:spcBef>
              <a:spcAft>
                <a:spcPts val="1200"/>
              </a:spcAft>
              <a:buFont typeface="+mj-lt"/>
              <a:buAutoNum type="arabicPeriod"/>
            </a:pPr>
            <a:r>
              <a:rPr lang="en-US" sz="2400">
                <a:solidFill>
                  <a:schemeClr val="tx1"/>
                </a:solidFill>
                <a:latin typeface="Open Sans"/>
              </a:rPr>
              <a:t>The presumption of innocence.</a:t>
            </a:r>
          </a:p>
          <a:p>
            <a:pPr marL="457200" indent="-457200">
              <a:spcBef>
                <a:spcPct val="0"/>
              </a:spcBef>
              <a:spcAft>
                <a:spcPts val="1200"/>
              </a:spcAft>
              <a:buFont typeface="+mj-lt"/>
              <a:buAutoNum type="arabicPeriod"/>
            </a:pPr>
            <a:r>
              <a:rPr lang="en-US" sz="2400">
                <a:solidFill>
                  <a:schemeClr val="tx1"/>
                </a:solidFill>
                <a:latin typeface="Open Sans"/>
              </a:rPr>
              <a:t>A statement that the parties are entitled to adviser of their choice.</a:t>
            </a:r>
          </a:p>
          <a:p>
            <a:pPr marL="457200" indent="-457200">
              <a:spcBef>
                <a:spcPct val="0"/>
              </a:spcBef>
              <a:spcAft>
                <a:spcPts val="1200"/>
              </a:spcAft>
              <a:buFont typeface="+mj-lt"/>
              <a:buAutoNum type="arabicPeriod"/>
            </a:pPr>
            <a:r>
              <a:rPr lang="en-US" sz="2400">
                <a:solidFill>
                  <a:schemeClr val="tx1"/>
                </a:solidFill>
                <a:latin typeface="Open Sans"/>
              </a:rPr>
              <a:t>A statement that the parties can request to inspect and review certain evidence.</a:t>
            </a:r>
          </a:p>
          <a:p>
            <a:pPr marL="457200" indent="-457200">
              <a:spcBef>
                <a:spcPct val="0"/>
              </a:spcBef>
              <a:spcAft>
                <a:spcPts val="1200"/>
              </a:spcAft>
              <a:buFont typeface="+mj-lt"/>
              <a:buAutoNum type="arabicPeriod"/>
            </a:pPr>
            <a:r>
              <a:rPr lang="en-US" sz="2400">
                <a:solidFill>
                  <a:schemeClr val="tx1"/>
                </a:solidFill>
                <a:latin typeface="Open Sans"/>
              </a:rPr>
              <a:t>Information regarding the code of conduct and false statements.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43</a:t>
            </a:fld>
            <a:endParaRPr lang="en-US" sz="1000">
              <a:latin typeface="Open Sans"/>
            </a:endParaRPr>
          </a:p>
        </p:txBody>
      </p:sp>
    </p:spTree>
    <p:extLst>
      <p:ext uri="{BB962C8B-B14F-4D97-AF65-F5344CB8AC3E}">
        <p14:creationId xmlns:p14="http://schemas.microsoft.com/office/powerpoint/2010/main" val="1825298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2800" b="1">
                <a:solidFill>
                  <a:srgbClr val="921E2E"/>
                </a:solidFill>
              </a:rPr>
              <a:t>Gathering evidence: schools and parties</a:t>
            </a:r>
          </a:p>
        </p:txBody>
      </p:sp>
      <p:sp>
        <p:nvSpPr>
          <p:cNvPr id="3" name="Content Placeholder 2"/>
          <p:cNvSpPr>
            <a:spLocks noGrp="1"/>
          </p:cNvSpPr>
          <p:nvPr>
            <p:ph sz="quarter" idx="10"/>
          </p:nvPr>
        </p:nvSpPr>
        <p:spPr>
          <a:xfrm>
            <a:off x="268112" y="1415143"/>
            <a:ext cx="6721826" cy="4730779"/>
          </a:xfrm>
        </p:spPr>
        <p:txBody>
          <a:bodyPr>
            <a:normAutofit/>
          </a:bodyPr>
          <a:lstStyle/>
          <a:p>
            <a:pPr marL="285750" indent="-285750">
              <a:spcBef>
                <a:spcPct val="0"/>
              </a:spcBef>
              <a:spcAft>
                <a:spcPts val="1200"/>
              </a:spcAft>
              <a:buFont typeface="Arial" panose="020B0604020202020204" pitchFamily="34" charset="0"/>
              <a:buChar char="•"/>
            </a:pPr>
            <a:endParaRPr lang="en-US" sz="2200" u="sng">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200" u="sng">
                <a:solidFill>
                  <a:schemeClr val="tx1"/>
                </a:solidFill>
                <a:latin typeface="Open Sans"/>
              </a:rPr>
              <a:t>Written</a:t>
            </a:r>
            <a:r>
              <a:rPr lang="en-US" sz="2200">
                <a:solidFill>
                  <a:schemeClr val="tx1"/>
                </a:solidFill>
                <a:latin typeface="Open Sans"/>
              </a:rPr>
              <a:t> notice.</a:t>
            </a:r>
          </a:p>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Right to inspect and review</a:t>
            </a:r>
          </a:p>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The school also has to give the parties a meaningful opportunity to respond to the evidence after the school has provided it.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44</a:t>
            </a:fld>
            <a:endParaRPr lang="en-US" sz="1000">
              <a:latin typeface="Open Sans"/>
            </a:endParaRPr>
          </a:p>
        </p:txBody>
      </p:sp>
      <p:pic>
        <p:nvPicPr>
          <p:cNvPr id="3076" name="Picture 4" descr="The Daily Cute: Goin' Nuts! | Baby animals pictures">
            <a:extLst>
              <a:ext uri="{FF2B5EF4-FFF2-40B4-BE49-F238E27FC236}">
                <a16:creationId xmlns:a16="http://schemas.microsoft.com/office/drawing/2014/main" id="{80A96B21-55D2-40F0-B8F3-8CA7C6DE147A}"/>
              </a:ext>
            </a:extLst>
          </p:cNvPr>
          <p:cNvPicPr>
            <a:picLocks noChangeAspect="1" noChangeArrowheads="1"/>
          </p:cNvPicPr>
          <p:nvPr/>
        </p:nvPicPr>
        <p:blipFill>
          <a:blip r:embed="rId3"/>
          <a:srcRect/>
          <a:stretch>
            <a:fillRect/>
          </a:stretch>
        </p:blipFill>
        <p:spPr>
          <a:xfrm>
            <a:off x="6989938" y="2119312"/>
            <a:ext cx="18859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2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2800" b="1">
                <a:solidFill>
                  <a:srgbClr val="921E2E"/>
                </a:solidFill>
              </a:rPr>
              <a:t>Gathering evidence: schools and parties</a:t>
            </a:r>
          </a:p>
        </p:txBody>
      </p:sp>
      <p:sp>
        <p:nvSpPr>
          <p:cNvPr id="3" name="Content Placeholder 2"/>
          <p:cNvSpPr>
            <a:spLocks noGrp="1"/>
          </p:cNvSpPr>
          <p:nvPr>
            <p:ph sz="quarter" idx="10"/>
          </p:nvPr>
        </p:nvSpPr>
        <p:spPr>
          <a:xfrm>
            <a:off x="268111" y="1415143"/>
            <a:ext cx="8538263" cy="4730779"/>
          </a:xfrm>
        </p:spPr>
        <p:txBody>
          <a:bodyPr>
            <a:normAutofit/>
          </a:bodyPr>
          <a:lstStyle/>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The School must provide an equal opportunity for the parties to have witnesses and evidence as well as inculpatory or exculpatory evidence.</a:t>
            </a:r>
          </a:p>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The School can't restrict the ability of either party to discuss the allegations under investigation, or to gather and present relevant evidence.  (i.e. No Gag Orders)</a:t>
            </a:r>
          </a:p>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The School has to provide the same opportunities to the parties to have others present during the grievance proceedings, including access to an adviser of choice for any meetings or hearings.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45</a:t>
            </a:fld>
            <a:endParaRPr lang="en-US" sz="1000">
              <a:latin typeface="Open Sans"/>
            </a:endParaRPr>
          </a:p>
        </p:txBody>
      </p:sp>
    </p:spTree>
    <p:extLst>
      <p:ext uri="{BB962C8B-B14F-4D97-AF65-F5344CB8AC3E}">
        <p14:creationId xmlns:p14="http://schemas.microsoft.com/office/powerpoint/2010/main" val="2721005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Investigative reports</a:t>
            </a:r>
          </a:p>
        </p:txBody>
      </p:sp>
      <p:sp>
        <p:nvSpPr>
          <p:cNvPr id="3" name="Content Placeholder 2"/>
          <p:cNvSpPr>
            <a:spLocks noGrp="1"/>
          </p:cNvSpPr>
          <p:nvPr>
            <p:ph sz="quarter" idx="10"/>
          </p:nvPr>
        </p:nvSpPr>
        <p:spPr>
          <a:xfrm>
            <a:off x="268111" y="1415143"/>
            <a:ext cx="8552331" cy="4730779"/>
          </a:xfrm>
        </p:spPr>
        <p:txBody>
          <a:bodyPr>
            <a:normAutofit/>
          </a:bodyPr>
          <a:lstStyle/>
          <a:p>
            <a:pPr marL="285750" indent="-285750">
              <a:spcBef>
                <a:spcPct val="0"/>
              </a:spcBef>
              <a:spcAft>
                <a:spcPts val="1200"/>
              </a:spcAft>
              <a:buFont typeface="Arial" panose="020B0604020202020204" pitchFamily="34" charset="0"/>
              <a:buChar char="•"/>
            </a:pPr>
            <a:endParaRPr lang="en-US" sz="2400">
              <a:solidFill>
                <a:schemeClr val="tx1"/>
              </a:solidFill>
              <a:latin typeface="Open Sans"/>
            </a:endParaRP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 school has to give the parties </a:t>
            </a:r>
            <a:r>
              <a:rPr lang="en-US" sz="2400" u="sng">
                <a:solidFill>
                  <a:schemeClr val="tx1"/>
                </a:solidFill>
                <a:latin typeface="Open Sans"/>
              </a:rPr>
              <a:t>at least 10 days </a:t>
            </a:r>
            <a:r>
              <a:rPr lang="en-US" sz="2400">
                <a:solidFill>
                  <a:schemeClr val="tx1"/>
                </a:solidFill>
                <a:latin typeface="Open Sans"/>
              </a:rPr>
              <a:t>to respond to the evidence in writing. If a response is submitted, the School must consider that response before finalizing the investigative report.</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investigative report can then be finalized and provided to the parties.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That report must be circulated to the parties at least another </a:t>
            </a:r>
            <a:r>
              <a:rPr lang="en-US" sz="2400" u="sng">
                <a:solidFill>
                  <a:schemeClr val="tx1"/>
                </a:solidFill>
                <a:latin typeface="Open Sans"/>
              </a:rPr>
              <a:t>10 days before any determination of responsibility</a:t>
            </a:r>
            <a:r>
              <a:rPr lang="en-US" sz="2400">
                <a:solidFill>
                  <a:schemeClr val="tx1"/>
                </a:solidFill>
                <a:latin typeface="Open Sans"/>
              </a:rPr>
              <a:t>, or 10 days before a hearing, if a hearing happens.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46</a:t>
            </a:fld>
            <a:endParaRPr lang="en-US" sz="1000">
              <a:latin typeface="Open Sans"/>
            </a:endParaRPr>
          </a:p>
        </p:txBody>
      </p:sp>
    </p:spTree>
    <p:extLst>
      <p:ext uri="{BB962C8B-B14F-4D97-AF65-F5344CB8AC3E}">
        <p14:creationId xmlns:p14="http://schemas.microsoft.com/office/powerpoint/2010/main" val="3508011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Hearings </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For Post-Secondary Institutions, the School’s grievance process must provide for a LIVE hearing.</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At the live hearing, the decision-maker(s) must permit each party’s advisor to ask the other party and witnesses all relevant questions and follow-up questions.</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Questions and evidence about a complainant's prior sexual history are </a:t>
            </a:r>
            <a:r>
              <a:rPr lang="en-US" sz="2400" b="1" u="sng">
                <a:solidFill>
                  <a:schemeClr val="tx1"/>
                </a:solidFill>
                <a:latin typeface="Open Sans"/>
              </a:rPr>
              <a:t>not </a:t>
            </a:r>
            <a:r>
              <a:rPr lang="en-US" sz="2400" b="1">
                <a:solidFill>
                  <a:schemeClr val="tx1"/>
                </a:solidFill>
                <a:latin typeface="Open Sans"/>
              </a:rPr>
              <a:t>relevant, with two limited exceptions:</a:t>
            </a:r>
          </a:p>
          <a:p>
            <a:pPr marL="740664" lvl="1" indent="-342900">
              <a:spcBef>
                <a:spcPct val="0"/>
              </a:spcBef>
              <a:spcAft>
                <a:spcPts val="1200"/>
              </a:spcAft>
              <a:buFont typeface="Courier New" panose="02070309020205020404" pitchFamily="49" charset="0"/>
              <a:buChar char="o"/>
            </a:pPr>
            <a:r>
              <a:rPr lang="en-US" sz="2000">
                <a:solidFill>
                  <a:schemeClr val="tx1"/>
                </a:solidFill>
                <a:latin typeface="Open Sans"/>
              </a:rPr>
              <a:t>Offered to prove that someone other than the respondent committed the alleged misconduct; or</a:t>
            </a:r>
          </a:p>
          <a:p>
            <a:pPr marL="740664" lvl="1" indent="-342900">
              <a:spcBef>
                <a:spcPct val="0"/>
              </a:spcBef>
              <a:spcAft>
                <a:spcPts val="1200"/>
              </a:spcAft>
              <a:buFont typeface="Courier New" panose="02070309020205020404" pitchFamily="49" charset="0"/>
              <a:buChar char="o"/>
            </a:pPr>
            <a:r>
              <a:rPr lang="en-US" sz="2000">
                <a:solidFill>
                  <a:schemeClr val="tx1"/>
                </a:solidFill>
                <a:latin typeface="Open Sans"/>
              </a:rPr>
              <a:t>Offered to prove consent. </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47</a:t>
            </a:fld>
            <a:endParaRPr lang="en-US" sz="1000">
              <a:latin typeface="Open Sans"/>
            </a:endParaRPr>
          </a:p>
        </p:txBody>
      </p:sp>
    </p:spTree>
    <p:extLst>
      <p:ext uri="{BB962C8B-B14F-4D97-AF65-F5344CB8AC3E}">
        <p14:creationId xmlns:p14="http://schemas.microsoft.com/office/powerpoint/2010/main" val="897566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At the live hearing . . . </a:t>
            </a:r>
            <a:br>
              <a:rPr lang="en-US" sz="3200" b="1">
                <a:solidFill>
                  <a:srgbClr val="921E2E"/>
                </a:solidFill>
              </a:rPr>
            </a:br>
            <a:endParaRPr lang="en-US" sz="3200" b="1">
              <a:solidFill>
                <a:srgbClr val="921E2E"/>
              </a:solidFill>
            </a:endParaRP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buFont typeface="Arial" panose="020B0604020202020204" pitchFamily="34" charset="0"/>
              <a:buChar char="•"/>
            </a:pPr>
            <a:r>
              <a:rPr lang="en-US" sz="2400" b="1">
                <a:solidFill>
                  <a:schemeClr val="tx1"/>
                </a:solidFill>
                <a:latin typeface="Open Sans"/>
              </a:rPr>
              <a:t>Some Requirements to Note:</a:t>
            </a:r>
          </a:p>
          <a:p>
            <a:pPr marL="285750" indent="-285750">
              <a:spcBef>
                <a:spcPct val="0"/>
              </a:spcBef>
              <a:buFont typeface="Arial" panose="020B0604020202020204" pitchFamily="34" charset="0"/>
              <a:buChar char="•"/>
            </a:pPr>
            <a:endParaRPr lang="en-US" sz="2400" b="1">
              <a:solidFill>
                <a:schemeClr val="tx1"/>
              </a:solidFill>
              <a:latin typeface="Open Sans"/>
            </a:endParaRPr>
          </a:p>
          <a:p>
            <a:pPr marL="740664" lvl="1" indent="-342900">
              <a:spcBef>
                <a:spcPct val="0"/>
              </a:spcBef>
              <a:buFont typeface="Courier New" panose="02070309020205020404" pitchFamily="49" charset="0"/>
              <a:buChar char="o"/>
            </a:pPr>
            <a:r>
              <a:rPr lang="en-US" sz="2400">
                <a:solidFill>
                  <a:schemeClr val="tx1"/>
                </a:solidFill>
                <a:latin typeface="Open Sans"/>
              </a:rPr>
              <a:t>Cross-examine.</a:t>
            </a:r>
          </a:p>
          <a:p>
            <a:pPr marL="740664" lvl="1" indent="-342900">
              <a:spcBef>
                <a:spcPct val="0"/>
              </a:spcBef>
              <a:buFont typeface="Courier New" panose="02070309020205020404" pitchFamily="49" charset="0"/>
              <a:buChar char="o"/>
            </a:pPr>
            <a:endParaRPr lang="en-US" sz="2400">
              <a:solidFill>
                <a:schemeClr val="tx1"/>
              </a:solidFill>
              <a:latin typeface="Open Sans"/>
            </a:endParaRPr>
          </a:p>
          <a:p>
            <a:pPr marL="740664" lvl="1" indent="-342900">
              <a:spcBef>
                <a:spcPct val="0"/>
              </a:spcBef>
              <a:buFont typeface="Courier New" panose="02070309020205020404" pitchFamily="49" charset="0"/>
              <a:buChar char="o"/>
            </a:pPr>
            <a:r>
              <a:rPr lang="en-US" sz="2400">
                <a:solidFill>
                  <a:schemeClr val="tx1"/>
                </a:solidFill>
                <a:latin typeface="Open Sans"/>
              </a:rPr>
              <a:t>Questions Must be relevant.</a:t>
            </a:r>
          </a:p>
          <a:p>
            <a:pPr marL="740664" lvl="1" indent="-342900">
              <a:spcBef>
                <a:spcPct val="0"/>
              </a:spcBef>
              <a:buFont typeface="Courier New" panose="02070309020205020404" pitchFamily="49" charset="0"/>
              <a:buChar char="o"/>
            </a:pPr>
            <a:endParaRPr lang="en-US" sz="2400">
              <a:solidFill>
                <a:schemeClr val="tx1"/>
              </a:solidFill>
              <a:latin typeface="Open Sans"/>
            </a:endParaRPr>
          </a:p>
          <a:p>
            <a:pPr marL="740664" lvl="1" indent="-342900">
              <a:spcBef>
                <a:spcPct val="0"/>
              </a:spcBef>
              <a:buFont typeface="Courier New" panose="02070309020205020404" pitchFamily="49" charset="0"/>
              <a:buChar char="o"/>
            </a:pPr>
            <a:r>
              <a:rPr lang="en-US" sz="2400">
                <a:solidFill>
                  <a:schemeClr val="tx1"/>
                </a:solidFill>
                <a:latin typeface="Open Sans"/>
              </a:rPr>
              <a:t>Separate Rooms.</a:t>
            </a:r>
          </a:p>
          <a:p>
            <a:pPr marL="740664" lvl="1" indent="-342900">
              <a:spcBef>
                <a:spcPct val="0"/>
              </a:spcBef>
              <a:buFont typeface="Courier New" panose="02070309020205020404" pitchFamily="49" charset="0"/>
              <a:buChar char="o"/>
            </a:pPr>
            <a:endParaRPr lang="en-US" sz="2400">
              <a:solidFill>
                <a:schemeClr val="tx1"/>
              </a:solidFill>
              <a:latin typeface="Open Sans"/>
            </a:endParaRPr>
          </a:p>
          <a:p>
            <a:pPr marL="740664" lvl="1" indent="-342900">
              <a:spcBef>
                <a:spcPct val="0"/>
              </a:spcBef>
              <a:buFont typeface="Courier New" panose="02070309020205020404" pitchFamily="49" charset="0"/>
              <a:buChar char="o"/>
            </a:pPr>
            <a:r>
              <a:rPr lang="en-US" sz="2400">
                <a:solidFill>
                  <a:schemeClr val="tx1"/>
                </a:solidFill>
                <a:latin typeface="Open Sans"/>
              </a:rPr>
              <a:t>Can a party be forced to participate?.</a:t>
            </a:r>
          </a:p>
          <a:p>
            <a:pPr marL="397764" lvl="1" indent="0">
              <a:spcBef>
                <a:spcPct val="0"/>
              </a:spcBef>
              <a:buNone/>
            </a:pPr>
            <a:endParaRPr lang="en-US" sz="2400">
              <a:solidFill>
                <a:schemeClr val="tx1"/>
              </a:solidFill>
              <a:latin typeface="Open Sans"/>
            </a:endParaRPr>
          </a:p>
          <a:p>
            <a:pPr marL="740664" lvl="1" indent="-342900">
              <a:spcBef>
                <a:spcPct val="0"/>
              </a:spcBef>
              <a:buFont typeface="Courier New" panose="02070309020205020404" pitchFamily="49" charset="0"/>
              <a:buChar char="o"/>
            </a:pPr>
            <a:r>
              <a:rPr lang="en-US" sz="2400">
                <a:solidFill>
                  <a:schemeClr val="tx1"/>
                </a:solidFill>
                <a:latin typeface="Open Sans"/>
              </a:rPr>
              <a:t>Record. </a:t>
            </a:r>
          </a:p>
          <a:p>
            <a:pPr marL="1028700" lvl="1">
              <a:spcBef>
                <a:spcPct val="0"/>
              </a:spcBef>
              <a:spcAft>
                <a:spcPts val="1200"/>
              </a:spcAft>
              <a:buFont typeface="Arial" panose="020B0604020202020204" pitchFamily="34" charset="0"/>
              <a:buChar char="•"/>
            </a:pPr>
            <a:endParaRPr lang="en-US" sz="2400">
              <a:solidFill>
                <a:schemeClr val="tx1"/>
              </a:solidFill>
              <a:latin typeface="Open Sans"/>
            </a:endParaRP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48</a:t>
            </a:fld>
            <a:endParaRPr lang="en-US" sz="1000">
              <a:latin typeface="Open Sans"/>
            </a:endParaRPr>
          </a:p>
        </p:txBody>
      </p:sp>
    </p:spTree>
    <p:extLst>
      <p:ext uri="{BB962C8B-B14F-4D97-AF65-F5344CB8AC3E}">
        <p14:creationId xmlns:p14="http://schemas.microsoft.com/office/powerpoint/2010/main" val="285941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2800" b="1">
                <a:solidFill>
                  <a:srgbClr val="921E2E"/>
                </a:solidFill>
              </a:rPr>
              <a:t>Decision-making: objective and unbiased</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buFont typeface="Arial" panose="020B0604020202020204" pitchFamily="34" charset="0"/>
              <a:buChar char="•"/>
            </a:pPr>
            <a:r>
              <a:rPr lang="en-US" sz="2400">
                <a:solidFill>
                  <a:schemeClr val="tx1"/>
                </a:solidFill>
                <a:latin typeface="Open Sans"/>
              </a:rPr>
              <a:t>The School's decision-maker needs to objectively evaluate the relevant evidence and reach conclusions about whether the respondent is responsible for the alleged sexual harassment.</a:t>
            </a:r>
          </a:p>
          <a:p>
            <a:pPr marL="285750" indent="-285750">
              <a:spcBef>
                <a:spcPct val="0"/>
              </a:spcBef>
              <a:buFont typeface="Arial" panose="020B0604020202020204" pitchFamily="34" charset="0"/>
              <a:buChar char="•"/>
            </a:pPr>
            <a:endParaRPr lang="en-US" sz="2400">
              <a:solidFill>
                <a:schemeClr val="tx1"/>
              </a:solidFill>
              <a:latin typeface="Open Sans"/>
            </a:endParaRPr>
          </a:p>
          <a:p>
            <a:pPr marL="285750" indent="-285750">
              <a:spcBef>
                <a:spcPct val="0"/>
              </a:spcBef>
              <a:buFont typeface="Arial" panose="020B0604020202020204" pitchFamily="34" charset="0"/>
              <a:buChar char="•"/>
            </a:pPr>
            <a:r>
              <a:rPr lang="en-US" sz="2400">
                <a:solidFill>
                  <a:schemeClr val="tx1"/>
                </a:solidFill>
                <a:latin typeface="Open Sans"/>
              </a:rPr>
              <a:t>A School's decision-maker needs to use independent judgment, so the decision-maker </a:t>
            </a:r>
            <a:r>
              <a:rPr lang="en-US" sz="2400">
                <a:solidFill>
                  <a:srgbClr val="FF0000"/>
                </a:solidFill>
                <a:latin typeface="Open Sans"/>
              </a:rPr>
              <a:t>cannot</a:t>
            </a:r>
            <a:r>
              <a:rPr lang="en-US" sz="2400">
                <a:solidFill>
                  <a:schemeClr val="tx1"/>
                </a:solidFill>
                <a:latin typeface="Open Sans"/>
              </a:rPr>
              <a:t> be the same person who conducted the investigation, and cannot be the School's Title IX Coordinator.</a:t>
            </a:r>
          </a:p>
          <a:p>
            <a:pPr marL="285750" indent="-285750">
              <a:spcBef>
                <a:spcPct val="0"/>
              </a:spcBef>
              <a:buFont typeface="Arial" panose="020B0604020202020204" pitchFamily="34" charset="0"/>
              <a:buChar char="•"/>
            </a:pPr>
            <a:endParaRPr lang="en-US" sz="2400">
              <a:solidFill>
                <a:schemeClr val="tx1"/>
              </a:solidFill>
              <a:latin typeface="Open Sans"/>
            </a:endParaRPr>
          </a:p>
          <a:p>
            <a:pPr marL="285750" indent="-285750">
              <a:spcBef>
                <a:spcPct val="0"/>
              </a:spcBef>
              <a:buFont typeface="Arial" panose="020B0604020202020204" pitchFamily="34" charset="0"/>
              <a:buChar char="•"/>
            </a:pPr>
            <a:r>
              <a:rPr lang="en-US" sz="2400">
                <a:solidFill>
                  <a:schemeClr val="tx1"/>
                </a:solidFill>
                <a:latin typeface="Open Sans"/>
              </a:rPr>
              <a:t>Who are the decision-makers?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49</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401288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F6A0F3-17CC-473A-BC89-3440501BAC4E}"/>
              </a:ext>
            </a:extLst>
          </p:cNvPr>
          <p:cNvSpPr>
            <a:spLocks noGrp="1"/>
          </p:cNvSpPr>
          <p:nvPr>
            <p:ph type="title"/>
          </p:nvPr>
        </p:nvSpPr>
        <p:spPr>
          <a:xfrm>
            <a:off x="457199" y="274638"/>
            <a:ext cx="7713017" cy="792162"/>
          </a:xfrm>
        </p:spPr>
        <p:txBody>
          <a:bodyPr/>
          <a:lstStyle/>
          <a:p>
            <a:r>
              <a:rPr lang="en-US" b="1" dirty="0">
                <a:solidFill>
                  <a:srgbClr val="921E2E"/>
                </a:solidFill>
                <a:latin typeface="Open Sans Semibold"/>
              </a:rPr>
              <a:t>TITLE IX IS MORE THAN ATHLETICS</a:t>
            </a:r>
            <a:br>
              <a:rPr lang="en-US" b="1" dirty="0">
                <a:solidFill>
                  <a:srgbClr val="921E2E"/>
                </a:solidFill>
                <a:latin typeface="Open Sans Semibold"/>
              </a:rPr>
            </a:br>
            <a:endParaRPr lang="en-US" dirty="0"/>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endParaRPr lang="en-US"/>
          </a:p>
          <a:p>
            <a:endParaRPr lang="en-US" dirty="0"/>
          </a:p>
        </p:txBody>
      </p:sp>
      <p:sp>
        <p:nvSpPr>
          <p:cNvPr id="6" name="Slide Number Placeholder 5"/>
          <p:cNvSpPr>
            <a:spLocks noGrp="1"/>
          </p:cNvSpPr>
          <p:nvPr>
            <p:ph type="sldNum" sz="quarter" idx="12"/>
          </p:nvPr>
        </p:nvSpPr>
        <p:spPr/>
        <p:txBody>
          <a:bodyPr/>
          <a:lstStyle/>
          <a:p>
            <a:fld id="{531C5B28-2528-41D5-9DDD-548488A5703E}" type="slidenum">
              <a:rPr lang="en-US" smtClean="0"/>
              <a:pPr/>
              <a:t>5</a:t>
            </a:fld>
            <a:endParaRPr lang="en-US"/>
          </a:p>
        </p:txBody>
      </p:sp>
      <p:sp>
        <p:nvSpPr>
          <p:cNvPr id="8"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5</a:t>
            </a:fld>
            <a:endParaRPr lang="en-US" sz="1000">
              <a:latin typeface="Open Sans"/>
            </a:endParaRPr>
          </a:p>
        </p:txBody>
      </p:sp>
      <p:sp>
        <p:nvSpPr>
          <p:cNvPr id="9"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7" name="Rectangle 6">
            <a:extLst>
              <a:ext uri="{FF2B5EF4-FFF2-40B4-BE49-F238E27FC236}">
                <a16:creationId xmlns:a16="http://schemas.microsoft.com/office/drawing/2014/main" id="{A74661CB-0CE3-4CF5-A7DD-C58FDD1CFA3B}"/>
              </a:ext>
            </a:extLst>
          </p:cNvPr>
          <p:cNvSpPr/>
          <p:nvPr/>
        </p:nvSpPr>
        <p:spPr>
          <a:xfrm>
            <a:off x="760484" y="1066800"/>
            <a:ext cx="7623032" cy="4235390"/>
          </a:xfrm>
          <a:prstGeom prst="rect">
            <a:avLst/>
          </a:prstGeom>
        </p:spPr>
        <p:txBody>
          <a:bodyPr wrap="square">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spc="-50" dirty="0">
                <a:latin typeface="Open Sans Light"/>
                <a:cs typeface="Helvetica"/>
              </a:rPr>
              <a:t>Title IX protects students in all: </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2400" spc="-50" dirty="0">
                <a:latin typeface="Open Sans Light"/>
                <a:cs typeface="Helvetica"/>
              </a:rPr>
              <a:t>Academics and Education</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2400" spc="-50" dirty="0">
                <a:latin typeface="Open Sans Light"/>
                <a:cs typeface="Helvetica"/>
              </a:rPr>
              <a:t>Extracurricular and Athletic Programs</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2400" spc="-50" dirty="0">
                <a:latin typeface="Open Sans Light"/>
                <a:cs typeface="Helvetica"/>
              </a:rPr>
              <a:t>Other programs of the school: </a:t>
            </a: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2400" spc="-50" dirty="0">
                <a:latin typeface="Open Sans Light"/>
                <a:cs typeface="Helvetica"/>
              </a:rPr>
              <a:t>in a school’s facilities; </a:t>
            </a: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2400" spc="-50" dirty="0">
                <a:latin typeface="Open Sans Light"/>
                <a:cs typeface="Helvetica"/>
              </a:rPr>
              <a:t>on a school provided transportation and </a:t>
            </a: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2400" spc="-50" dirty="0">
                <a:latin typeface="Open Sans Light"/>
                <a:cs typeface="Helvetica"/>
              </a:rPr>
              <a:t>at a class or training program sponsored by the school at another location, or elsewhere. (i.e., field trip)</a:t>
            </a:r>
          </a:p>
        </p:txBody>
      </p:sp>
    </p:spTree>
    <p:extLst>
      <p:ext uri="{BB962C8B-B14F-4D97-AF65-F5344CB8AC3E}">
        <p14:creationId xmlns:p14="http://schemas.microsoft.com/office/powerpoint/2010/main" val="496980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How to be impartial </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b="1">
                <a:solidFill>
                  <a:schemeClr val="tx1"/>
                </a:solidFill>
                <a:latin typeface="Open Sans"/>
              </a:rPr>
              <a:t>Impartial = Neutral = Unbias</a:t>
            </a:r>
          </a:p>
          <a:p>
            <a:pPr marL="285750" indent="-285750">
              <a:spcBef>
                <a:spcPct val="0"/>
              </a:spcBef>
              <a:spcAft>
                <a:spcPts val="1200"/>
              </a:spcAft>
              <a:buFont typeface="Arial" panose="020B0604020202020204" pitchFamily="34" charset="0"/>
              <a:buChar char="•"/>
            </a:pPr>
            <a:r>
              <a:rPr lang="en-US" b="1">
                <a:solidFill>
                  <a:schemeClr val="tx1"/>
                </a:solidFill>
                <a:latin typeface="Open Sans"/>
              </a:rPr>
              <a:t>You must not have any bias towards either party or special relationship with either party.</a:t>
            </a:r>
          </a:p>
          <a:p>
            <a:pPr marL="740664" lvl="1" indent="-342900">
              <a:spcBef>
                <a:spcPct val="0"/>
              </a:spcBef>
              <a:spcAft>
                <a:spcPts val="1200"/>
              </a:spcAft>
              <a:buFont typeface="Courier New" panose="02070309020205020404" pitchFamily="49" charset="0"/>
              <a:buChar char="o"/>
            </a:pPr>
            <a:r>
              <a:rPr lang="en-US">
                <a:solidFill>
                  <a:schemeClr val="tx1"/>
                </a:solidFill>
                <a:latin typeface="Open Sans"/>
              </a:rPr>
              <a:t>Do not make assumptions about the evidence before interviewing a party or a witness.  “</a:t>
            </a:r>
            <a:r>
              <a:rPr lang="en-US" i="1">
                <a:solidFill>
                  <a:schemeClr val="tx1"/>
                </a:solidFill>
                <a:latin typeface="Open Sans"/>
              </a:rPr>
              <a:t>John doesn’t seem like that type of person.”</a:t>
            </a:r>
          </a:p>
          <a:p>
            <a:pPr marL="740664" lvl="1" indent="-342900">
              <a:spcBef>
                <a:spcPct val="0"/>
              </a:spcBef>
              <a:spcAft>
                <a:spcPts val="1200"/>
              </a:spcAft>
              <a:buFont typeface="Courier New" panose="02070309020205020404" pitchFamily="49" charset="0"/>
              <a:buChar char="o"/>
            </a:pPr>
            <a:r>
              <a:rPr lang="en-US" i="1">
                <a:solidFill>
                  <a:schemeClr val="tx1"/>
                </a:solidFill>
                <a:latin typeface="Open Sans"/>
              </a:rPr>
              <a:t>“Jane probably shouldn’t have been wearing that.”</a:t>
            </a:r>
          </a:p>
          <a:p>
            <a:pPr marL="740664" lvl="1" indent="-342900">
              <a:spcBef>
                <a:spcPct val="0"/>
              </a:spcBef>
              <a:spcAft>
                <a:spcPts val="1200"/>
              </a:spcAft>
              <a:buFont typeface="Courier New" panose="02070309020205020404" pitchFamily="49" charset="0"/>
              <a:buChar char="o"/>
            </a:pPr>
            <a:r>
              <a:rPr lang="en-US" i="1">
                <a:solidFill>
                  <a:schemeClr val="tx1"/>
                </a:solidFill>
                <a:latin typeface="Open Sans"/>
              </a:rPr>
              <a:t>“Alex is a troublemaker.” </a:t>
            </a:r>
            <a:endParaRPr lang="en-US">
              <a:solidFill>
                <a:schemeClr val="tx1"/>
              </a:solidFill>
              <a:latin typeface="Open Sans"/>
            </a:endParaRPr>
          </a:p>
          <a:p>
            <a:pPr marL="740664" lvl="1" indent="-342900">
              <a:spcBef>
                <a:spcPct val="0"/>
              </a:spcBef>
              <a:spcAft>
                <a:spcPts val="1200"/>
              </a:spcAft>
              <a:buFont typeface="Courier New" panose="02070309020205020404" pitchFamily="49" charset="0"/>
              <a:buChar char="o"/>
            </a:pPr>
            <a:r>
              <a:rPr lang="en-US">
                <a:solidFill>
                  <a:schemeClr val="tx1"/>
                </a:solidFill>
                <a:latin typeface="Open Sans"/>
              </a:rPr>
              <a:t>Even if you </a:t>
            </a:r>
            <a:r>
              <a:rPr lang="en-US" i="1">
                <a:solidFill>
                  <a:schemeClr val="tx1"/>
                </a:solidFill>
                <a:latin typeface="Open Sans"/>
              </a:rPr>
              <a:t>think</a:t>
            </a:r>
            <a:r>
              <a:rPr lang="en-US">
                <a:solidFill>
                  <a:schemeClr val="tx1"/>
                </a:solidFill>
                <a:latin typeface="Open Sans"/>
              </a:rPr>
              <a:t> you know the answer to something, ask the question anyway.</a:t>
            </a:r>
          </a:p>
          <a:p>
            <a:pPr marL="285750" indent="-285750">
              <a:spcBef>
                <a:spcPct val="0"/>
              </a:spcBef>
              <a:spcAft>
                <a:spcPts val="1200"/>
              </a:spcAft>
              <a:buFont typeface="Arial" panose="020B0604020202020204" pitchFamily="34" charset="0"/>
              <a:buChar char="•"/>
            </a:pPr>
            <a:r>
              <a:rPr lang="en-US" b="1">
                <a:solidFill>
                  <a:schemeClr val="tx1"/>
                </a:solidFill>
                <a:latin typeface="Open Sans"/>
              </a:rPr>
              <a:t>Allow each party the opportunity to present “their side” of the story.</a:t>
            </a:r>
          </a:p>
          <a:p>
            <a:pPr marL="285750" indent="-285750">
              <a:spcBef>
                <a:spcPct val="0"/>
              </a:spcBef>
              <a:spcAft>
                <a:spcPts val="1200"/>
              </a:spcAft>
              <a:buFont typeface="Arial" panose="020B0604020202020204" pitchFamily="34" charset="0"/>
              <a:buChar char="•"/>
            </a:pPr>
            <a:r>
              <a:rPr lang="en-US" b="1">
                <a:solidFill>
                  <a:schemeClr val="tx1"/>
                </a:solidFill>
                <a:latin typeface="Open Sans"/>
              </a:rPr>
              <a:t>Avoid making statements that could lead a party or witness to believe you are bias or impartial.</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50</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288173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What is relevant evidence?  </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Michigan Rules of Evidence define “Relevant evidence” as:</a:t>
            </a:r>
          </a:p>
          <a:p>
            <a:pPr marL="740664" lvl="1">
              <a:spcBef>
                <a:spcPct val="0"/>
              </a:spcBef>
              <a:spcAft>
                <a:spcPts val="1200"/>
              </a:spcAft>
              <a:buFont typeface="Courier New" panose="02070309020205020404" pitchFamily="49" charset="0"/>
              <a:buChar char="o"/>
            </a:pPr>
            <a:r>
              <a:rPr lang="en-US" sz="2200">
                <a:solidFill>
                  <a:schemeClr val="tx1"/>
                </a:solidFill>
                <a:latin typeface="Open Sans"/>
              </a:rPr>
              <a:t>"Relevant evidence" means evidence having any tendency to make the existence of any fact that is </a:t>
            </a:r>
            <a:r>
              <a:rPr lang="en-US" sz="2200">
                <a:solidFill>
                  <a:srgbClr val="1D02BE"/>
                </a:solidFill>
                <a:latin typeface="Open Sans"/>
              </a:rPr>
              <a:t>of consequence to the determination </a:t>
            </a:r>
            <a:r>
              <a:rPr lang="en-US" sz="2200">
                <a:solidFill>
                  <a:schemeClr val="tx1"/>
                </a:solidFill>
                <a:latin typeface="Open Sans"/>
              </a:rPr>
              <a:t>of the action </a:t>
            </a:r>
            <a:r>
              <a:rPr lang="en-US" sz="2200">
                <a:solidFill>
                  <a:srgbClr val="1D02BE"/>
                </a:solidFill>
                <a:latin typeface="Open Sans"/>
              </a:rPr>
              <a:t>more probable or less probable </a:t>
            </a:r>
            <a:r>
              <a:rPr lang="en-US" sz="2200">
                <a:solidFill>
                  <a:schemeClr val="tx1"/>
                </a:solidFill>
                <a:latin typeface="Open Sans"/>
              </a:rPr>
              <a:t>than it would be without the evidence.</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Evidence includes both written and oral evidence (i.e. witnesses).</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An investigator has the ability to exclude evidence that is not relevant, but before doing so, you should review the evidence and be prepared to explain </a:t>
            </a:r>
            <a:r>
              <a:rPr lang="en-US" sz="2400" b="1" u="sng">
                <a:solidFill>
                  <a:schemeClr val="tx1"/>
                </a:solidFill>
                <a:latin typeface="Open Sans"/>
              </a:rPr>
              <a:t>why</a:t>
            </a:r>
            <a:r>
              <a:rPr lang="en-US" sz="2400" b="1">
                <a:solidFill>
                  <a:schemeClr val="tx1"/>
                </a:solidFill>
                <a:latin typeface="Open Sans"/>
              </a:rPr>
              <a:t> it is not relevant to the investigation.</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51</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904204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000" b="1">
                <a:solidFill>
                  <a:srgbClr val="921E2E"/>
                </a:solidFill>
              </a:rPr>
              <a:t>Decision-making: written decisions </a:t>
            </a:r>
            <a:r>
              <a:rPr lang="en-US" sz="2000" b="1">
                <a:solidFill>
                  <a:srgbClr val="921E2E"/>
                </a:solidFill>
              </a:rPr>
              <a:t>(aka: outcome letters)</a:t>
            </a:r>
          </a:p>
        </p:txBody>
      </p:sp>
      <p:sp>
        <p:nvSpPr>
          <p:cNvPr id="3" name="Content Placeholder 2"/>
          <p:cNvSpPr>
            <a:spLocks noGrp="1"/>
          </p:cNvSpPr>
          <p:nvPr>
            <p:ph sz="quarter" idx="10"/>
          </p:nvPr>
        </p:nvSpPr>
        <p:spPr>
          <a:xfrm>
            <a:off x="268112" y="1590675"/>
            <a:ext cx="8594534" cy="4555247"/>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After the evidence has been weighed, the determination has to be written. It must include:</a:t>
            </a:r>
          </a:p>
          <a:p>
            <a:pPr marL="914400" indent="-457200">
              <a:spcBef>
                <a:spcPct val="0"/>
              </a:spcBef>
              <a:spcAft>
                <a:spcPts val="600"/>
              </a:spcAft>
              <a:buFont typeface="+mj-lt"/>
              <a:buAutoNum type="arabicPeriod"/>
            </a:pPr>
            <a:r>
              <a:rPr lang="en-US" sz="2400">
                <a:solidFill>
                  <a:schemeClr val="tx1"/>
                </a:solidFill>
                <a:latin typeface="Open Sans"/>
              </a:rPr>
              <a:t>Policies.</a:t>
            </a:r>
          </a:p>
          <a:p>
            <a:pPr marL="914400" indent="-457200">
              <a:spcBef>
                <a:spcPct val="0"/>
              </a:spcBef>
              <a:spcAft>
                <a:spcPts val="600"/>
              </a:spcAft>
              <a:buFont typeface="+mj-lt"/>
              <a:buAutoNum type="arabicPeriod"/>
            </a:pPr>
            <a:r>
              <a:rPr lang="en-US" sz="2400">
                <a:solidFill>
                  <a:schemeClr val="tx1"/>
                </a:solidFill>
                <a:latin typeface="Open Sans"/>
              </a:rPr>
              <a:t>Procedural steps taken.</a:t>
            </a:r>
          </a:p>
          <a:p>
            <a:pPr marL="914400" indent="-457200">
              <a:spcBef>
                <a:spcPct val="0"/>
              </a:spcBef>
              <a:spcAft>
                <a:spcPts val="600"/>
              </a:spcAft>
              <a:buFont typeface="+mj-lt"/>
              <a:buAutoNum type="arabicPeriod"/>
            </a:pPr>
            <a:r>
              <a:rPr lang="en-US" sz="2400">
                <a:solidFill>
                  <a:schemeClr val="tx1"/>
                </a:solidFill>
                <a:latin typeface="Open Sans"/>
              </a:rPr>
              <a:t>Facts.</a:t>
            </a:r>
          </a:p>
          <a:p>
            <a:pPr marL="914400" indent="-457200">
              <a:spcBef>
                <a:spcPct val="0"/>
              </a:spcBef>
              <a:spcAft>
                <a:spcPts val="600"/>
              </a:spcAft>
              <a:buFont typeface="+mj-lt"/>
              <a:buAutoNum type="arabicPeriod"/>
            </a:pPr>
            <a:r>
              <a:rPr lang="en-US" sz="2400">
                <a:solidFill>
                  <a:schemeClr val="tx1"/>
                </a:solidFill>
                <a:latin typeface="Open Sans"/>
              </a:rPr>
              <a:t>Conclusion.</a:t>
            </a:r>
          </a:p>
          <a:p>
            <a:pPr marL="914400" indent="-457200">
              <a:spcBef>
                <a:spcPct val="0"/>
              </a:spcBef>
              <a:spcAft>
                <a:spcPts val="600"/>
              </a:spcAft>
              <a:buFont typeface="+mj-lt"/>
              <a:buAutoNum type="arabicPeriod"/>
            </a:pPr>
            <a:r>
              <a:rPr lang="en-US" sz="2400">
                <a:solidFill>
                  <a:schemeClr val="tx1"/>
                </a:solidFill>
                <a:latin typeface="Open Sans"/>
              </a:rPr>
              <a:t>A statement and rationale for the ultimate determination of responsibility.</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52</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67003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000" b="1">
                <a:solidFill>
                  <a:srgbClr val="921E2E"/>
                </a:solidFill>
              </a:rPr>
              <a:t>Decision-making: written decisions </a:t>
            </a:r>
            <a:r>
              <a:rPr lang="en-US" sz="2000" b="1">
                <a:solidFill>
                  <a:srgbClr val="921E2E"/>
                </a:solidFill>
              </a:rPr>
              <a:t>(aka: outcome letters)</a:t>
            </a:r>
          </a:p>
        </p:txBody>
      </p:sp>
      <p:sp>
        <p:nvSpPr>
          <p:cNvPr id="3" name="Content Placeholder 2"/>
          <p:cNvSpPr>
            <a:spLocks noGrp="1"/>
          </p:cNvSpPr>
          <p:nvPr>
            <p:ph sz="quarter" idx="10"/>
          </p:nvPr>
        </p:nvSpPr>
        <p:spPr>
          <a:xfrm>
            <a:off x="268112" y="1885950"/>
            <a:ext cx="8594534" cy="4259972"/>
          </a:xfrm>
        </p:spPr>
        <p:txBody>
          <a:bodyPr>
            <a:normAutofit/>
          </a:bodyPr>
          <a:lstStyle/>
          <a:p>
            <a:pPr marL="914400" indent="-457200">
              <a:spcBef>
                <a:spcPct val="0"/>
              </a:spcBef>
              <a:spcAft>
                <a:spcPts val="600"/>
              </a:spcAft>
              <a:buAutoNum type="arabicPeriod" startAt="6"/>
            </a:pPr>
            <a:r>
              <a:rPr lang="en-US" sz="2400">
                <a:solidFill>
                  <a:schemeClr val="tx1"/>
                </a:solidFill>
                <a:latin typeface="Open Sans"/>
              </a:rPr>
              <a:t>Disciplinary sanctions.</a:t>
            </a:r>
          </a:p>
          <a:p>
            <a:pPr marL="457200">
              <a:spcBef>
                <a:spcPct val="0"/>
              </a:spcBef>
              <a:spcAft>
                <a:spcPts val="600"/>
              </a:spcAft>
            </a:pPr>
            <a:endParaRPr lang="en-US" sz="2400">
              <a:solidFill>
                <a:schemeClr val="tx1"/>
              </a:solidFill>
              <a:latin typeface="Open Sans"/>
            </a:endParaRPr>
          </a:p>
          <a:p>
            <a:pPr marL="914400" indent="-457200">
              <a:spcBef>
                <a:spcPct val="0"/>
              </a:spcBef>
              <a:spcAft>
                <a:spcPts val="600"/>
              </a:spcAft>
              <a:buAutoNum type="arabicPeriod" startAt="7"/>
            </a:pPr>
            <a:r>
              <a:rPr lang="en-US" sz="2400">
                <a:solidFill>
                  <a:schemeClr val="tx1"/>
                </a:solidFill>
                <a:latin typeface="Open Sans"/>
              </a:rPr>
              <a:t>Remedies available</a:t>
            </a:r>
          </a:p>
          <a:p>
            <a:pPr marL="457200">
              <a:spcBef>
                <a:spcPct val="0"/>
              </a:spcBef>
              <a:spcAft>
                <a:spcPts val="600"/>
              </a:spcAft>
            </a:pPr>
            <a:endParaRPr lang="en-US" sz="2400">
              <a:solidFill>
                <a:schemeClr val="tx1"/>
              </a:solidFill>
              <a:latin typeface="Open Sans"/>
            </a:endParaRPr>
          </a:p>
          <a:p>
            <a:pPr marL="914400" indent="-457200">
              <a:spcBef>
                <a:spcPct val="0"/>
              </a:spcBef>
              <a:spcAft>
                <a:spcPts val="600"/>
              </a:spcAft>
            </a:pPr>
            <a:r>
              <a:rPr lang="en-US" sz="2400">
                <a:solidFill>
                  <a:schemeClr val="tx1"/>
                </a:solidFill>
                <a:latin typeface="Open Sans"/>
              </a:rPr>
              <a:t>8.	Appeal options.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53</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676577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Decision-making: after the decision</a:t>
            </a:r>
          </a:p>
        </p:txBody>
      </p:sp>
      <p:sp>
        <p:nvSpPr>
          <p:cNvPr id="3" name="Content Placeholder 2"/>
          <p:cNvSpPr>
            <a:spLocks noGrp="1"/>
          </p:cNvSpPr>
          <p:nvPr>
            <p:ph sz="quarter" idx="10"/>
          </p:nvPr>
        </p:nvSpPr>
        <p:spPr>
          <a:xfrm>
            <a:off x="268112" y="1571625"/>
            <a:ext cx="6718476" cy="4574297"/>
          </a:xfrm>
        </p:spPr>
        <p:txBody>
          <a:bodyPr>
            <a:normAutofit/>
          </a:bodyPr>
          <a:lstStyle/>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The school must send the written determination to the parties simultaneously, along with information about how to appeal the determination. </a:t>
            </a:r>
          </a:p>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A school has discretion to set deadlines for when an appeal must be filed, bearing in mind the obligation to conclude the entire grievance process and bring resolution to the situation for both parties, within a reasonably prompt timeframe.</a:t>
            </a:r>
          </a:p>
          <a:p>
            <a:pPr marL="285750" indent="-285750">
              <a:spcBef>
                <a:spcPct val="0"/>
              </a:spcBef>
              <a:spcAft>
                <a:spcPts val="1200"/>
              </a:spcAft>
              <a:buFont typeface="Arial" panose="020B0604020202020204" pitchFamily="34" charset="0"/>
              <a:buChar char="•"/>
            </a:pPr>
            <a:r>
              <a:rPr lang="en-US" sz="2200">
                <a:solidFill>
                  <a:schemeClr val="tx1"/>
                </a:solidFill>
                <a:latin typeface="Open Sans"/>
              </a:rPr>
              <a:t>The Title IX Coordinator is responsible for carrying out the remedies contained in the written decision.</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54</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pic>
        <p:nvPicPr>
          <p:cNvPr id="4098" name="Picture 2" descr="Assistance Dog mailing letter | Assistance dog, Cute dogs and ...">
            <a:extLst>
              <a:ext uri="{FF2B5EF4-FFF2-40B4-BE49-F238E27FC236}">
                <a16:creationId xmlns:a16="http://schemas.microsoft.com/office/drawing/2014/main" id="{A7BDEDD8-0C08-4850-B8E9-701C5F3066A5}"/>
              </a:ext>
            </a:extLst>
          </p:cNvPr>
          <p:cNvPicPr>
            <a:picLocks noChangeAspect="1" noChangeArrowheads="1"/>
          </p:cNvPicPr>
          <p:nvPr/>
        </p:nvPicPr>
        <p:blipFill>
          <a:blip r:embed="rId3"/>
          <a:srcRect/>
          <a:stretch>
            <a:fillRect/>
          </a:stretch>
        </p:blipFill>
        <p:spPr>
          <a:xfrm>
            <a:off x="6986588" y="2057399"/>
            <a:ext cx="1988195" cy="271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03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appeals</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 school has to offer both parties an opportunity to appeal.</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Appeals can be taken from two different steps in the process.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After a dismissal before the grievance </a:t>
            </a:r>
            <a:br>
              <a:rPr lang="en-US" sz="2400">
                <a:solidFill>
                  <a:schemeClr val="tx1"/>
                </a:solidFill>
                <a:latin typeface="Open Sans"/>
              </a:rPr>
            </a:br>
            <a:r>
              <a:rPr lang="en-US" sz="2400">
                <a:solidFill>
                  <a:schemeClr val="tx1"/>
                </a:solidFill>
                <a:latin typeface="Open Sans"/>
              </a:rPr>
              <a:t>process, whether mandatory or </a:t>
            </a:r>
            <a:br>
              <a:rPr lang="en-US" sz="2400">
                <a:solidFill>
                  <a:schemeClr val="tx1"/>
                </a:solidFill>
                <a:latin typeface="Open Sans"/>
              </a:rPr>
            </a:br>
            <a:r>
              <a:rPr lang="en-US" sz="2400">
                <a:solidFill>
                  <a:schemeClr val="tx1"/>
                </a:solidFill>
                <a:latin typeface="Open Sans"/>
              </a:rPr>
              <a:t>discretionary.</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At the end of the grievance process.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55</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pic>
        <p:nvPicPr>
          <p:cNvPr id="7" name="Picture 6">
            <a:extLst>
              <a:ext uri="{FF2B5EF4-FFF2-40B4-BE49-F238E27FC236}">
                <a16:creationId xmlns:a16="http://schemas.microsoft.com/office/drawing/2014/main" id="{F7F8ADD2-A005-4531-ABA6-CD7AB9F7DE75}"/>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6231583" y="3256748"/>
            <a:ext cx="2743200" cy="1666875"/>
          </a:xfrm>
          <a:prstGeom prst="rect">
            <a:avLst/>
          </a:prstGeom>
        </p:spPr>
      </p:pic>
    </p:spTree>
    <p:extLst>
      <p:ext uri="{BB962C8B-B14F-4D97-AF65-F5344CB8AC3E}">
        <p14:creationId xmlns:p14="http://schemas.microsoft.com/office/powerpoint/2010/main" val="1414999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Grounds for appeal</a:t>
            </a:r>
          </a:p>
        </p:txBody>
      </p:sp>
      <p:sp>
        <p:nvSpPr>
          <p:cNvPr id="3" name="Content Placeholder 2"/>
          <p:cNvSpPr>
            <a:spLocks noGrp="1"/>
          </p:cNvSpPr>
          <p:nvPr>
            <p:ph sz="quarter" idx="10"/>
          </p:nvPr>
        </p:nvSpPr>
        <p:spPr>
          <a:xfrm>
            <a:off x="268112" y="1415143"/>
            <a:ext cx="8594534" cy="4730779"/>
          </a:xfrm>
        </p:spPr>
        <p:txBody>
          <a:bodyPr>
            <a:normAutofit/>
          </a:bodyPr>
          <a:lstStyle/>
          <a:p>
            <a:pPr marL="457200" indent="-457200">
              <a:spcBef>
                <a:spcPct val="0"/>
              </a:spcBef>
              <a:spcAft>
                <a:spcPts val="1200"/>
              </a:spcAft>
              <a:buFont typeface="+mj-lt"/>
              <a:buAutoNum type="arabicPeriod"/>
            </a:pPr>
            <a:r>
              <a:rPr lang="en-US" sz="2200">
                <a:solidFill>
                  <a:schemeClr val="tx1"/>
                </a:solidFill>
                <a:latin typeface="Open Sans"/>
              </a:rPr>
              <a:t>A procedural irregularity affected the outcome of the matter.</a:t>
            </a:r>
          </a:p>
          <a:p>
            <a:pPr marL="457200" indent="-457200">
              <a:spcBef>
                <a:spcPct val="0"/>
              </a:spcBef>
              <a:spcAft>
                <a:spcPts val="1200"/>
              </a:spcAft>
              <a:buFont typeface="+mj-lt"/>
              <a:buAutoNum type="arabicPeriod"/>
            </a:pPr>
            <a:r>
              <a:rPr lang="en-US" sz="2200">
                <a:solidFill>
                  <a:schemeClr val="tx1"/>
                </a:solidFill>
                <a:latin typeface="Open Sans"/>
              </a:rPr>
              <a:t>New evidence has been discovered that was not reasonably available at the time of the determination on responsibility or dismissal.</a:t>
            </a:r>
          </a:p>
          <a:p>
            <a:pPr marL="457200" indent="-457200">
              <a:spcBef>
                <a:spcPct val="0"/>
              </a:spcBef>
              <a:spcAft>
                <a:spcPts val="1200"/>
              </a:spcAft>
              <a:buFont typeface="+mj-lt"/>
              <a:buAutoNum type="arabicPeriod"/>
            </a:pPr>
            <a:r>
              <a:rPr lang="en-US" sz="2200">
                <a:solidFill>
                  <a:schemeClr val="tx1"/>
                </a:solidFill>
                <a:latin typeface="Open Sans"/>
              </a:rPr>
              <a:t>A conflict of interest on the part of a Title IX Coordinator, an investigator who compiled evidence, or a decision-maker, and the conflict of interest affected the outcome.</a:t>
            </a:r>
          </a:p>
          <a:p>
            <a:pPr marL="457200" indent="-457200">
              <a:spcBef>
                <a:spcPct val="0"/>
              </a:spcBef>
              <a:spcAft>
                <a:spcPts val="1200"/>
              </a:spcAft>
              <a:buFont typeface="+mj-lt"/>
              <a:buAutoNum type="arabicPeriod"/>
            </a:pPr>
            <a:r>
              <a:rPr lang="en-US" sz="2200">
                <a:solidFill>
                  <a:schemeClr val="tx1"/>
                </a:solidFill>
                <a:latin typeface="Open Sans"/>
              </a:rPr>
              <a:t>Schools can offer additional grounds for appeals, if they want to, so long as the grounds apply on an equal basis to the parties.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56</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657081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Appellate processes</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person or body who decides the appeal cannot be the same person who reached the determination regarding responsibility, or the same person as the investigator or Title IX Coordinator.</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After considering the parties' </a:t>
            </a:r>
            <a:r>
              <a:rPr lang="en-US" sz="2400" u="sng">
                <a:solidFill>
                  <a:schemeClr val="tx1"/>
                </a:solidFill>
                <a:latin typeface="Open Sans"/>
              </a:rPr>
              <a:t>written</a:t>
            </a:r>
            <a:r>
              <a:rPr lang="en-US" sz="2400">
                <a:solidFill>
                  <a:schemeClr val="tx1"/>
                </a:solidFill>
                <a:latin typeface="Open Sans"/>
              </a:rPr>
              <a:t> statements, the decision-maker on appeal has to issue a </a:t>
            </a:r>
            <a:r>
              <a:rPr lang="en-US" sz="2400" u="sng">
                <a:solidFill>
                  <a:schemeClr val="tx1"/>
                </a:solidFill>
                <a:latin typeface="Open Sans"/>
              </a:rPr>
              <a:t>written</a:t>
            </a:r>
            <a:r>
              <a:rPr lang="en-US" sz="2400">
                <a:solidFill>
                  <a:schemeClr val="tx1"/>
                </a:solidFill>
                <a:latin typeface="Open Sans"/>
              </a:rPr>
              <a:t> decision and send it to the parties simultaneously.</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school's determination about whether the respondent is responsible for the sexual harassment allegations becomes </a:t>
            </a:r>
            <a:r>
              <a:rPr lang="en-US" sz="2400">
                <a:solidFill>
                  <a:srgbClr val="FF0000"/>
                </a:solidFill>
                <a:latin typeface="Open Sans"/>
              </a:rPr>
              <a:t>final</a:t>
            </a:r>
            <a:r>
              <a:rPr lang="en-US" sz="2400">
                <a:solidFill>
                  <a:schemeClr val="tx1"/>
                </a:solidFill>
                <a:latin typeface="Open Sans"/>
              </a:rPr>
              <a:t> after appeal.</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57</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34035074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Other requirements: recordkeeping</a:t>
            </a:r>
          </a:p>
        </p:txBody>
      </p:sp>
      <p:sp>
        <p:nvSpPr>
          <p:cNvPr id="3" name="Content Placeholder 2"/>
          <p:cNvSpPr>
            <a:spLocks noGrp="1"/>
          </p:cNvSpPr>
          <p:nvPr>
            <p:ph sz="quarter" idx="10"/>
          </p:nvPr>
        </p:nvSpPr>
        <p:spPr>
          <a:xfrm>
            <a:off x="268112" y="1415143"/>
            <a:ext cx="8594534" cy="4730779"/>
          </a:xfrm>
        </p:spPr>
        <p:txBody>
          <a:bodyPr>
            <a:normAutofit fontScale="92500"/>
          </a:bodyPr>
          <a:lstStyle/>
          <a:p>
            <a:pPr>
              <a:spcBef>
                <a:spcPct val="0"/>
              </a:spcBef>
              <a:spcAft>
                <a:spcPts val="1200"/>
              </a:spcAft>
            </a:pPr>
            <a:r>
              <a:rPr lang="en-US" sz="2400" b="1">
                <a:solidFill>
                  <a:schemeClr val="tx1"/>
                </a:solidFill>
                <a:latin typeface="Open Sans"/>
              </a:rPr>
              <a:t>This duty extends for 7 years, and includes several categories of documents:</a:t>
            </a:r>
          </a:p>
          <a:p>
            <a:pPr marL="740664" lvl="1" indent="-457200">
              <a:spcBef>
                <a:spcPct val="0"/>
              </a:spcBef>
              <a:spcAft>
                <a:spcPts val="1200"/>
              </a:spcAft>
              <a:buFont typeface="+mj-lt"/>
              <a:buAutoNum type="arabicPeriod"/>
            </a:pPr>
            <a:r>
              <a:rPr lang="en-US" sz="2200">
                <a:solidFill>
                  <a:schemeClr val="tx1"/>
                </a:solidFill>
                <a:latin typeface="Open Sans"/>
              </a:rPr>
              <a:t>Records of a school's investigation.</a:t>
            </a:r>
          </a:p>
          <a:p>
            <a:pPr marL="740664" lvl="1" indent="-457200">
              <a:spcBef>
                <a:spcPct val="0"/>
              </a:spcBef>
              <a:spcAft>
                <a:spcPts val="1200"/>
              </a:spcAft>
              <a:buFont typeface="+mj-lt"/>
              <a:buAutoNum type="arabicPeriod"/>
            </a:pPr>
            <a:r>
              <a:rPr lang="en-US" sz="2200">
                <a:solidFill>
                  <a:schemeClr val="tx1"/>
                </a:solidFill>
                <a:latin typeface="Open Sans"/>
              </a:rPr>
              <a:t>Records of any appeal and the materials associated with an appeal.</a:t>
            </a:r>
          </a:p>
          <a:p>
            <a:pPr marL="740664" lvl="1" indent="-457200">
              <a:spcBef>
                <a:spcPct val="0"/>
              </a:spcBef>
              <a:spcAft>
                <a:spcPts val="1200"/>
              </a:spcAft>
              <a:buFont typeface="+mj-lt"/>
              <a:buAutoNum type="arabicPeriod"/>
            </a:pPr>
            <a:r>
              <a:rPr lang="en-US" sz="2200">
                <a:solidFill>
                  <a:schemeClr val="tx1"/>
                </a:solidFill>
                <a:latin typeface="Open Sans"/>
              </a:rPr>
              <a:t>Records of any informal resolution process.</a:t>
            </a:r>
          </a:p>
          <a:p>
            <a:pPr marL="740664" lvl="1" indent="-457200">
              <a:spcBef>
                <a:spcPct val="0"/>
              </a:spcBef>
              <a:spcAft>
                <a:spcPts val="1200"/>
              </a:spcAft>
              <a:buFont typeface="+mj-lt"/>
              <a:buAutoNum type="arabicPeriod"/>
            </a:pPr>
            <a:r>
              <a:rPr lang="en-US" sz="2200">
                <a:solidFill>
                  <a:schemeClr val="tx1"/>
                </a:solidFill>
                <a:latin typeface="Open Sans"/>
              </a:rPr>
              <a:t>All materials used to train Title IX Coordinators, investigators, decision-makers, and any person who facilitates an informal resolution. These materials also have to be posted on a recipient's website, or mace available for public inspection if the recipient doesn't have a website.</a:t>
            </a:r>
          </a:p>
          <a:p>
            <a:pPr marL="740664" lvl="1" indent="-457200">
              <a:spcBef>
                <a:spcPct val="0"/>
              </a:spcBef>
              <a:spcAft>
                <a:spcPts val="1200"/>
              </a:spcAft>
              <a:buFont typeface="+mj-lt"/>
              <a:buAutoNum type="arabicPeriod"/>
            </a:pPr>
            <a:r>
              <a:rPr lang="en-US" sz="2200">
                <a:solidFill>
                  <a:schemeClr val="tx1"/>
                </a:solidFill>
                <a:latin typeface="Open Sans"/>
              </a:rPr>
              <a:t>Records of the supportive measures that they took in response to a report or complaint of sexual harassment.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58</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677339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3200" b="1">
                <a:solidFill>
                  <a:srgbClr val="921E2E"/>
                </a:solidFill>
              </a:rPr>
              <a:t>Other requirements: recordkeeping</a:t>
            </a:r>
          </a:p>
        </p:txBody>
      </p:sp>
      <p:sp>
        <p:nvSpPr>
          <p:cNvPr id="3" name="Content Placeholder 2"/>
          <p:cNvSpPr>
            <a:spLocks noGrp="1"/>
          </p:cNvSpPr>
          <p:nvPr>
            <p:ph sz="quarter" idx="10"/>
          </p:nvPr>
        </p:nvSpPr>
        <p:spPr>
          <a:xfrm>
            <a:off x="268112" y="1415143"/>
            <a:ext cx="8571087" cy="4730779"/>
          </a:xfrm>
        </p:spPr>
        <p:txBody>
          <a:bodyPr>
            <a:normAutofit fontScale="92500" lnSpcReduction="10000"/>
          </a:bodyPr>
          <a:lstStyle/>
          <a:p>
            <a:pPr>
              <a:spcBef>
                <a:spcPct val="0"/>
              </a:spcBef>
              <a:spcAft>
                <a:spcPts val="1200"/>
              </a:spcAft>
            </a:pPr>
            <a:r>
              <a:rPr lang="en-US" sz="2400">
                <a:solidFill>
                  <a:schemeClr val="tx1"/>
                </a:solidFill>
                <a:latin typeface="Open Sans"/>
              </a:rPr>
              <a:t>106.45(b)(10)</a:t>
            </a:r>
          </a:p>
          <a:p>
            <a:pPr marL="285750" indent="-285750">
              <a:spcBef>
                <a:spcPct val="0"/>
              </a:spcBef>
              <a:buFont typeface="Arial" panose="020B0604020202020204" pitchFamily="34" charset="0"/>
              <a:buChar char="•"/>
            </a:pPr>
            <a:r>
              <a:rPr lang="en-US" sz="2400" b="1">
                <a:solidFill>
                  <a:schemeClr val="tx1"/>
                </a:solidFill>
                <a:latin typeface="Open Sans"/>
              </a:rPr>
              <a:t>Records related to alleged sexual harassment must be maintained for a minimum of 7 years</a:t>
            </a:r>
          </a:p>
          <a:p>
            <a:pPr marL="740664" lvl="1" indent="-342900">
              <a:spcBef>
                <a:spcPct val="0"/>
              </a:spcBef>
              <a:buFont typeface="Courier New" panose="02070309020205020404" pitchFamily="49" charset="0"/>
              <a:buChar char="o"/>
            </a:pPr>
            <a:r>
              <a:rPr lang="en-US" sz="2400">
                <a:solidFill>
                  <a:schemeClr val="tx1"/>
                </a:solidFill>
                <a:latin typeface="Open Sans"/>
              </a:rPr>
              <a:t>Investigation records</a:t>
            </a:r>
          </a:p>
          <a:p>
            <a:pPr marL="740664" lvl="1" indent="-342900">
              <a:spcBef>
                <a:spcPct val="0"/>
              </a:spcBef>
              <a:buFont typeface="Courier New" panose="02070309020205020404" pitchFamily="49" charset="0"/>
              <a:buChar char="o"/>
            </a:pPr>
            <a:r>
              <a:rPr lang="en-US" sz="2400">
                <a:solidFill>
                  <a:schemeClr val="tx1"/>
                </a:solidFill>
                <a:latin typeface="Open Sans"/>
              </a:rPr>
              <a:t>Disciplinary sanctions</a:t>
            </a:r>
          </a:p>
          <a:p>
            <a:pPr marL="740664" lvl="1" indent="-342900">
              <a:spcBef>
                <a:spcPct val="0"/>
              </a:spcBef>
              <a:buFont typeface="Courier New" panose="02070309020205020404" pitchFamily="49" charset="0"/>
              <a:buChar char="o"/>
            </a:pPr>
            <a:r>
              <a:rPr lang="en-US" sz="2400">
                <a:solidFill>
                  <a:schemeClr val="tx1"/>
                </a:solidFill>
                <a:latin typeface="Open Sans"/>
              </a:rPr>
              <a:t>Remedies</a:t>
            </a:r>
          </a:p>
          <a:p>
            <a:pPr marL="740664" lvl="1" indent="-342900">
              <a:spcBef>
                <a:spcPct val="0"/>
              </a:spcBef>
              <a:buFont typeface="Courier New" panose="02070309020205020404" pitchFamily="49" charset="0"/>
              <a:buChar char="o"/>
            </a:pPr>
            <a:r>
              <a:rPr lang="en-US" sz="2400">
                <a:solidFill>
                  <a:schemeClr val="tx1"/>
                </a:solidFill>
                <a:latin typeface="Open Sans"/>
              </a:rPr>
              <a:t>Appeals</a:t>
            </a:r>
          </a:p>
          <a:p>
            <a:pPr marL="740664" lvl="1" indent="-342900">
              <a:spcBef>
                <a:spcPct val="0"/>
              </a:spcBef>
              <a:spcAft>
                <a:spcPts val="1200"/>
              </a:spcAft>
              <a:buFont typeface="Courier New" panose="02070309020205020404" pitchFamily="49" charset="0"/>
              <a:buChar char="o"/>
            </a:pPr>
            <a:r>
              <a:rPr lang="en-US" sz="2400">
                <a:solidFill>
                  <a:schemeClr val="tx1"/>
                </a:solidFill>
                <a:latin typeface="Open Sans"/>
              </a:rPr>
              <a:t>Records of any actions taken, including supportive measures</a:t>
            </a:r>
          </a:p>
          <a:p>
            <a:pPr marL="285750" lvl="0" indent="-285750">
              <a:spcBef>
                <a:spcPct val="0"/>
              </a:spcBef>
              <a:buFont typeface="Arial" panose="020B0604020202020204" pitchFamily="34" charset="0"/>
              <a:buChar char="•"/>
            </a:pPr>
            <a:r>
              <a:rPr lang="en-US" sz="2400" b="1">
                <a:solidFill>
                  <a:prstClr val="black"/>
                </a:solidFill>
                <a:latin typeface="Open Sans"/>
              </a:rPr>
              <a:t>Must document for every instance:</a:t>
            </a:r>
          </a:p>
          <a:p>
            <a:pPr marL="740664" lvl="1" indent="-342900">
              <a:spcBef>
                <a:spcPct val="0"/>
              </a:spcBef>
              <a:buFont typeface="Courier New" panose="02070309020205020404" pitchFamily="49" charset="0"/>
              <a:buChar char="o"/>
            </a:pPr>
            <a:r>
              <a:rPr lang="en-US" sz="2400">
                <a:solidFill>
                  <a:prstClr val="black"/>
                </a:solidFill>
                <a:latin typeface="Open Sans"/>
              </a:rPr>
              <a:t>Why response was not deliberately indifferent</a:t>
            </a:r>
          </a:p>
          <a:p>
            <a:pPr marL="740664" lvl="1" indent="-342900">
              <a:spcBef>
                <a:spcPct val="0"/>
              </a:spcBef>
              <a:buFont typeface="Courier New" panose="02070309020205020404" pitchFamily="49" charset="0"/>
              <a:buChar char="o"/>
            </a:pPr>
            <a:r>
              <a:rPr lang="en-US" sz="2400">
                <a:solidFill>
                  <a:prstClr val="black"/>
                </a:solidFill>
                <a:latin typeface="Open Sans"/>
              </a:rPr>
              <a:t>That measures were taken to restore or preserve equal access to the educational program or activity</a:t>
            </a:r>
          </a:p>
          <a:p>
            <a:pPr marL="740664" lvl="1" indent="-342900">
              <a:spcBef>
                <a:spcPct val="0"/>
              </a:spcBef>
              <a:spcAft>
                <a:spcPts val="1200"/>
              </a:spcAft>
              <a:buFont typeface="Courier New" panose="02070309020205020404" pitchFamily="49" charset="0"/>
              <a:buChar char="o"/>
            </a:pPr>
            <a:r>
              <a:rPr lang="en-US" sz="2400">
                <a:solidFill>
                  <a:prstClr val="black"/>
                </a:solidFill>
                <a:latin typeface="Open Sans"/>
              </a:rPr>
              <a:t>If no supportive measures provided, why that was not deliberately indifferent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59</a:t>
            </a:fld>
            <a:endParaRPr lang="en-US" sz="1000">
              <a:latin typeface="Open Sans"/>
            </a:endParaRPr>
          </a:p>
        </p:txBody>
      </p:sp>
    </p:spTree>
    <p:extLst>
      <p:ext uri="{BB962C8B-B14F-4D97-AF65-F5344CB8AC3E}">
        <p14:creationId xmlns:p14="http://schemas.microsoft.com/office/powerpoint/2010/main" val="423650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3200" b="1">
                <a:solidFill>
                  <a:srgbClr val="921E2E"/>
                </a:solidFill>
              </a:rPr>
              <a:t>Sexual Harassment – what changed?</a:t>
            </a:r>
          </a:p>
        </p:txBody>
      </p:sp>
      <p:sp>
        <p:nvSpPr>
          <p:cNvPr id="3" name="Content Placeholder 2"/>
          <p:cNvSpPr>
            <a:spLocks noGrp="1"/>
          </p:cNvSpPr>
          <p:nvPr>
            <p:ph sz="quarter" idx="10"/>
          </p:nvPr>
        </p:nvSpPr>
        <p:spPr>
          <a:xfrm>
            <a:off x="268113" y="1415143"/>
            <a:ext cx="4118014" cy="4730779"/>
          </a:xfrm>
        </p:spPr>
        <p:txBody>
          <a:bodyPr>
            <a:normAutofit lnSpcReduction="10000"/>
          </a:bodyPr>
          <a:lstStyle/>
          <a:p>
            <a:pPr algn="ctr">
              <a:spcBef>
                <a:spcPct val="0"/>
              </a:spcBef>
            </a:pPr>
            <a:r>
              <a:rPr lang="en-US" sz="2400" b="1">
                <a:solidFill>
                  <a:srgbClr val="FF0000"/>
                </a:solidFill>
                <a:latin typeface="Open Sans"/>
              </a:rPr>
              <a:t>OLD DEFINITION</a:t>
            </a:r>
          </a:p>
          <a:p>
            <a:pPr algn="ctr">
              <a:spcBef>
                <a:spcPct val="0"/>
              </a:spcBef>
              <a:spcAft>
                <a:spcPts val="1200"/>
              </a:spcAft>
            </a:pPr>
            <a:r>
              <a:rPr lang="en-US" sz="2400" b="1">
                <a:solidFill>
                  <a:srgbClr val="FF0000"/>
                </a:solidFill>
                <a:latin typeface="Open Sans"/>
              </a:rPr>
              <a:t>(OCR Guidance)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Unwelcome conduct</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Determined by a reasonable person</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To be severe, pervasive, </a:t>
            </a:r>
            <a:r>
              <a:rPr lang="en-US" sz="2400" b="1" u="sng">
                <a:solidFill>
                  <a:schemeClr val="tx1"/>
                </a:solidFill>
                <a:latin typeface="Open Sans"/>
              </a:rPr>
              <a:t>or</a:t>
            </a:r>
            <a:r>
              <a:rPr lang="en-US" sz="2400">
                <a:solidFill>
                  <a:schemeClr val="tx1"/>
                </a:solidFill>
                <a:latin typeface="Open Sans"/>
              </a:rPr>
              <a:t> persistent, and to </a:t>
            </a:r>
            <a:r>
              <a:rPr lang="en-US" sz="2400" b="1" u="sng">
                <a:solidFill>
                  <a:schemeClr val="tx1"/>
                </a:solidFill>
                <a:latin typeface="Open Sans"/>
              </a:rPr>
              <a:t>interfere with or limit </a:t>
            </a:r>
            <a:r>
              <a:rPr lang="en-US" sz="2400">
                <a:solidFill>
                  <a:schemeClr val="tx1"/>
                </a:solidFill>
                <a:latin typeface="Open Sans"/>
              </a:rPr>
              <a:t>a student’s ability to participate in or benefit from school services, activities or opportunities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6</a:t>
            </a:fld>
            <a:endParaRPr lang="en-US" sz="1000">
              <a:latin typeface="Open Sans"/>
            </a:endParaRPr>
          </a:p>
        </p:txBody>
      </p:sp>
      <p:sp>
        <p:nvSpPr>
          <p:cNvPr id="8" name="Content Placeholder 2">
            <a:extLst>
              <a:ext uri="{FF2B5EF4-FFF2-40B4-BE49-F238E27FC236}">
                <a16:creationId xmlns:a16="http://schemas.microsoft.com/office/drawing/2014/main" id="{ABA17A25-374C-444C-9223-94F5B08E019B}"/>
              </a:ext>
            </a:extLst>
          </p:cNvPr>
          <p:cNvSpPr txBox="1"/>
          <p:nvPr/>
        </p:nvSpPr>
        <p:spPr>
          <a:xfrm>
            <a:off x="4572000" y="1417389"/>
            <a:ext cx="4237935" cy="4730779"/>
          </a:xfrm>
          <a:prstGeom prst="rect">
            <a:avLst/>
          </a:prstGeom>
        </p:spPr>
        <p:txBody>
          <a:bodyPr vert="horz">
            <a:normAutofit/>
          </a:bodyPr>
          <a:lstStyle>
            <a:lvl1pPr marL="0" indent="0" algn="l" defTabSz="457200" rtl="0" eaLnBrk="1" latinLnBrk="0" hangingPunct="1">
              <a:spcBef>
                <a:spcPct val="20000"/>
              </a:spcBef>
              <a:buFontTx/>
              <a:buNone/>
              <a:defRPr sz="1800" b="0" i="0" kern="1200" cap="none" spc="-50">
                <a:solidFill>
                  <a:schemeClr val="tx1">
                    <a:lumMod val="65000"/>
                    <a:lumOff val="35000"/>
                  </a:schemeClr>
                </a:solidFill>
                <a:latin typeface="Open Sans Light"/>
                <a:ea typeface="小塚ゴシック Pr6N R"/>
                <a:cs typeface="Helvetica"/>
              </a:defRPr>
            </a:lvl1pPr>
            <a:lvl2pPr marL="7429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800" b="0" i="0" kern="1200" cap="none"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90000"/>
              </a:lnSpc>
              <a:spcBef>
                <a:spcPct val="0"/>
              </a:spcBef>
            </a:pPr>
            <a:r>
              <a:rPr lang="en-US" sz="2400" b="1">
                <a:solidFill>
                  <a:srgbClr val="0070C0"/>
                </a:solidFill>
                <a:latin typeface="Open Sans"/>
              </a:rPr>
              <a:t>NEW DEFINITION</a:t>
            </a:r>
          </a:p>
          <a:p>
            <a:pPr algn="ctr">
              <a:lnSpc>
                <a:spcPct val="90000"/>
              </a:lnSpc>
              <a:spcBef>
                <a:spcPct val="0"/>
              </a:spcBef>
              <a:spcAft>
                <a:spcPts val="1200"/>
              </a:spcAft>
            </a:pPr>
            <a:r>
              <a:rPr lang="en-US" sz="2400" b="1">
                <a:solidFill>
                  <a:srgbClr val="0070C0"/>
                </a:solidFill>
                <a:latin typeface="Open Sans"/>
              </a:rPr>
              <a:t>(Final Rule)</a:t>
            </a:r>
          </a:p>
          <a:p>
            <a:pPr marL="285750" indent="-285750">
              <a:lnSpc>
                <a:spcPct val="90000"/>
              </a:lnSpc>
              <a:spcBef>
                <a:spcPct val="0"/>
              </a:spcBef>
              <a:spcAft>
                <a:spcPts val="1200"/>
              </a:spcAft>
              <a:buFont typeface="Arial" panose="020B0604020202020204" pitchFamily="34" charset="0"/>
              <a:buChar char="•"/>
            </a:pPr>
            <a:r>
              <a:rPr lang="en-US" sz="2400">
                <a:solidFill>
                  <a:schemeClr val="tx1"/>
                </a:solidFill>
                <a:latin typeface="Open Sans"/>
              </a:rPr>
              <a:t>Unwelcome conduct</a:t>
            </a:r>
          </a:p>
          <a:p>
            <a:pPr marL="285750" indent="-285750">
              <a:lnSpc>
                <a:spcPct val="90000"/>
              </a:lnSpc>
              <a:spcBef>
                <a:spcPct val="0"/>
              </a:spcBef>
              <a:spcAft>
                <a:spcPts val="1200"/>
              </a:spcAft>
              <a:buFont typeface="Arial" panose="020B0604020202020204" pitchFamily="34" charset="0"/>
              <a:buChar char="•"/>
            </a:pPr>
            <a:r>
              <a:rPr lang="en-US" sz="2400">
                <a:solidFill>
                  <a:schemeClr val="tx1"/>
                </a:solidFill>
                <a:latin typeface="Open Sans"/>
              </a:rPr>
              <a:t>Determined by a reasonable person</a:t>
            </a:r>
          </a:p>
          <a:p>
            <a:pPr marL="285750" indent="-285750">
              <a:lnSpc>
                <a:spcPct val="90000"/>
              </a:lnSpc>
              <a:spcBef>
                <a:spcPct val="0"/>
              </a:spcBef>
              <a:spcAft>
                <a:spcPts val="1200"/>
              </a:spcAft>
              <a:buFont typeface="Arial" panose="020B0604020202020204" pitchFamily="34" charset="0"/>
              <a:buChar char="•"/>
            </a:pPr>
            <a:r>
              <a:rPr lang="en-US" sz="2400">
                <a:solidFill>
                  <a:schemeClr val="tx1"/>
                </a:solidFill>
                <a:latin typeface="Open Sans"/>
              </a:rPr>
              <a:t>To be so severe, pervasive, </a:t>
            </a:r>
            <a:r>
              <a:rPr lang="en-US" sz="2400" b="1" u="sng">
                <a:solidFill>
                  <a:schemeClr val="tx1"/>
                </a:solidFill>
                <a:latin typeface="Open Sans"/>
              </a:rPr>
              <a:t>and</a:t>
            </a:r>
            <a:r>
              <a:rPr lang="en-US" sz="2400">
                <a:solidFill>
                  <a:schemeClr val="tx1"/>
                </a:solidFill>
                <a:latin typeface="Open Sans"/>
              </a:rPr>
              <a:t> objectively offensive that it </a:t>
            </a:r>
            <a:r>
              <a:rPr lang="en-US" sz="2400" b="1" u="sng">
                <a:solidFill>
                  <a:schemeClr val="tx1"/>
                </a:solidFill>
                <a:latin typeface="Open Sans"/>
              </a:rPr>
              <a:t>effectively denies </a:t>
            </a:r>
            <a:r>
              <a:rPr lang="en-US" sz="2400">
                <a:solidFill>
                  <a:schemeClr val="tx1"/>
                </a:solidFill>
                <a:latin typeface="Open Sans"/>
              </a:rPr>
              <a:t>a person’s equal access to the recipient’s education program or activity</a:t>
            </a:r>
          </a:p>
        </p:txBody>
      </p:sp>
    </p:spTree>
    <p:extLst>
      <p:ext uri="{BB962C8B-B14F-4D97-AF65-F5344CB8AC3E}">
        <p14:creationId xmlns:p14="http://schemas.microsoft.com/office/powerpoint/2010/main" val="365784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Other issues: retaliation</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No School or person is allowed to retaliate against anyone for exercising rights under Title IX.</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Any person retaliated against can file a Complaint with the School and the school must have procedures in place for the prompt and equitable resolution of such complaints.</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The School should keep the identities of parties and witnesses confidential, unless disclosure of someone’s identity is required under other laws or is necessary in order to conduct the grievance process.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60</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pic>
        <p:nvPicPr>
          <p:cNvPr id="13314" name="Picture 2" descr="Retaliation | Sansanowicz Law Group">
            <a:extLst>
              <a:ext uri="{FF2B5EF4-FFF2-40B4-BE49-F238E27FC236}">
                <a16:creationId xmlns:a16="http://schemas.microsoft.com/office/drawing/2014/main" id="{11D8DCC0-9496-49EF-A34A-1B0B118AC1FF}"/>
              </a:ext>
            </a:extLst>
          </p:cNvPr>
          <p:cNvPicPr>
            <a:picLocks noChangeAspect="1" noChangeArrowheads="1"/>
          </p:cNvPicPr>
          <p:nvPr/>
        </p:nvPicPr>
        <p:blipFill>
          <a:blip r:embed="rId3"/>
          <a:srcRect/>
          <a:stretch>
            <a:fillRect/>
          </a:stretch>
        </p:blipFill>
        <p:spPr>
          <a:xfrm>
            <a:off x="4565379" y="4882066"/>
            <a:ext cx="1136670" cy="112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29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Retaliation: code of conduct issues</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If a School charges a person with a code of conduct violation for the purpose of discouraging the person from pursuing a sexual harassment report or formal complaint, or exercising any other Title IX rights, that's retaliation.</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If a code of conduct charge is for a violation unrelated to sexual harassment yet arises from the same facts as a sexual harassment allegation, that may be prohibited retaliation.</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61</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pic>
        <p:nvPicPr>
          <p:cNvPr id="9" name="Picture 8">
            <a:extLst>
              <a:ext uri="{FF2B5EF4-FFF2-40B4-BE49-F238E27FC236}">
                <a16:creationId xmlns:a16="http://schemas.microsoft.com/office/drawing/2014/main" id="{52B3660B-66F7-4075-95F0-017766849C63}"/>
              </a:ex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2712766" y="4713775"/>
            <a:ext cx="3705225" cy="1228725"/>
          </a:xfrm>
          <a:prstGeom prst="rect">
            <a:avLst/>
          </a:prstGeom>
        </p:spPr>
      </p:pic>
    </p:spTree>
    <p:extLst>
      <p:ext uri="{BB962C8B-B14F-4D97-AF65-F5344CB8AC3E}">
        <p14:creationId xmlns:p14="http://schemas.microsoft.com/office/powerpoint/2010/main" val="3768074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Non-retaliatory conduct</a:t>
            </a:r>
          </a:p>
        </p:txBody>
      </p:sp>
      <p:sp>
        <p:nvSpPr>
          <p:cNvPr id="3" name="Content Placeholder 2"/>
          <p:cNvSpPr>
            <a:spLocks noGrp="1"/>
          </p:cNvSpPr>
          <p:nvPr>
            <p:ph sz="quarter" idx="10"/>
          </p:nvPr>
        </p:nvSpPr>
        <p:spPr>
          <a:xfrm>
            <a:off x="268112" y="1415143"/>
            <a:ext cx="8594534" cy="4730779"/>
          </a:xfrm>
        </p:spPr>
        <p:txBody>
          <a:bodyPr>
            <a:normAutofit/>
          </a:bodyPr>
          <a:lstStyle/>
          <a:p>
            <a:pPr marL="285750" indent="-285750">
              <a:spcBef>
                <a:spcPct val="0"/>
              </a:spcBef>
              <a:buFont typeface="Arial" panose="020B0604020202020204" pitchFamily="34" charset="0"/>
              <a:buChar char="•"/>
            </a:pPr>
            <a:r>
              <a:rPr lang="en-US" sz="2400" b="1">
                <a:solidFill>
                  <a:schemeClr val="tx1"/>
                </a:solidFill>
                <a:latin typeface="Open Sans"/>
              </a:rPr>
              <a:t>It is </a:t>
            </a:r>
            <a:r>
              <a:rPr lang="en-US" sz="2400" b="1">
                <a:solidFill>
                  <a:srgbClr val="FF0000"/>
                </a:solidFill>
                <a:latin typeface="Open Sans"/>
              </a:rPr>
              <a:t>NOT</a:t>
            </a:r>
            <a:r>
              <a:rPr lang="en-US" sz="2400" b="1">
                <a:solidFill>
                  <a:schemeClr val="tx1"/>
                </a:solidFill>
                <a:latin typeface="Open Sans"/>
              </a:rPr>
              <a:t> retaliation for a School to punish someone for making a bad-faith, materially false statement during a Title IX grievance process.</a:t>
            </a:r>
          </a:p>
          <a:p>
            <a:pPr marL="740664" lvl="1" indent="-342900">
              <a:spcBef>
                <a:spcPct val="0"/>
              </a:spcBef>
              <a:spcAft>
                <a:spcPts val="1200"/>
              </a:spcAft>
              <a:buFont typeface="Courier New" panose="02070309020205020404" pitchFamily="49" charset="0"/>
              <a:buChar char="o"/>
            </a:pPr>
            <a:r>
              <a:rPr lang="en-US" sz="2000">
                <a:solidFill>
                  <a:schemeClr val="tx1"/>
                </a:solidFill>
                <a:latin typeface="Open Sans"/>
              </a:rPr>
              <a:t>Note: The school cannot draw a conclusion of bad faith based on the outcome of the case or on the basis of a party’s refusal to participate in the grievance procedure or to answer questions.</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The anti-retaliation provision in the final regulations also expressly states that engaging in protected speech under the First Amendment never constitutes retaliation.</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62</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pic>
        <p:nvPicPr>
          <p:cNvPr id="6146" name="Picture 2" descr="First Amendment and Campaigns: More Campaign Speech Benefits ...">
            <a:extLst>
              <a:ext uri="{FF2B5EF4-FFF2-40B4-BE49-F238E27FC236}">
                <a16:creationId xmlns:a16="http://schemas.microsoft.com/office/drawing/2014/main" id="{5B587858-41BA-44BE-B0E8-DB44B4C3E2D4}"/>
              </a:ext>
            </a:extLst>
          </p:cNvPr>
          <p:cNvPicPr>
            <a:picLocks noChangeAspect="1" noChangeArrowheads="1"/>
          </p:cNvPicPr>
          <p:nvPr/>
        </p:nvPicPr>
        <p:blipFill>
          <a:blip r:embed="rId3"/>
          <a:srcRect/>
          <a:stretch>
            <a:fillRect/>
          </a:stretch>
        </p:blipFill>
        <p:spPr>
          <a:xfrm>
            <a:off x="2646091" y="4861832"/>
            <a:ext cx="38385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438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pPr algn="ctr"/>
            <a:r>
              <a:rPr lang="en-US" sz="3200" b="1">
                <a:solidFill>
                  <a:srgbClr val="921E2E"/>
                </a:solidFill>
              </a:rPr>
              <a:t>To-do Checklist </a:t>
            </a:r>
          </a:p>
        </p:txBody>
      </p:sp>
      <p:sp>
        <p:nvSpPr>
          <p:cNvPr id="3" name="Content Placeholder 2"/>
          <p:cNvSpPr>
            <a:spLocks noGrp="1"/>
          </p:cNvSpPr>
          <p:nvPr>
            <p:ph sz="quarter" idx="10"/>
          </p:nvPr>
        </p:nvSpPr>
        <p:spPr>
          <a:xfrm>
            <a:off x="268112" y="1415143"/>
            <a:ext cx="8594534" cy="4730779"/>
          </a:xfrm>
        </p:spPr>
        <p:txBody>
          <a:bodyPr>
            <a:normAutofit lnSpcReduction="10000"/>
          </a:bodyPr>
          <a:lstStyle/>
          <a:p>
            <a:pPr marL="342900" indent="-342900">
              <a:spcBef>
                <a:spcPct val="0"/>
              </a:spcBef>
              <a:spcAft>
                <a:spcPts val="1200"/>
              </a:spcAft>
              <a:buFont typeface="Wingdings" panose="05000000000000000000" pitchFamily="2" charset="2"/>
              <a:buChar char="ü"/>
            </a:pPr>
            <a:r>
              <a:rPr lang="en-US" sz="2400">
                <a:solidFill>
                  <a:schemeClr val="tx1"/>
                </a:solidFill>
                <a:latin typeface="Open Sans"/>
              </a:rPr>
              <a:t>Revise Title IX Policy </a:t>
            </a:r>
          </a:p>
          <a:p>
            <a:pPr marL="342900" indent="-342900">
              <a:spcBef>
                <a:spcPct val="0"/>
              </a:spcBef>
              <a:spcAft>
                <a:spcPts val="1200"/>
              </a:spcAft>
              <a:buFont typeface="Wingdings" panose="05000000000000000000" pitchFamily="2" charset="2"/>
              <a:buChar char="ü"/>
            </a:pPr>
            <a:r>
              <a:rPr lang="en-US" sz="2400">
                <a:solidFill>
                  <a:schemeClr val="tx1"/>
                </a:solidFill>
                <a:latin typeface="Open Sans"/>
              </a:rPr>
              <a:t>Adopt Title IX Grievance Procedures </a:t>
            </a:r>
          </a:p>
          <a:p>
            <a:pPr marL="342900" indent="-342900">
              <a:spcBef>
                <a:spcPct val="0"/>
              </a:spcBef>
              <a:spcAft>
                <a:spcPts val="1200"/>
              </a:spcAft>
              <a:buFont typeface="Wingdings" panose="05000000000000000000" pitchFamily="2" charset="2"/>
              <a:buChar char="ü"/>
            </a:pPr>
            <a:r>
              <a:rPr lang="en-US" sz="2400">
                <a:solidFill>
                  <a:schemeClr val="tx1"/>
                </a:solidFill>
                <a:latin typeface="Open Sans"/>
              </a:rPr>
              <a:t>Create Model Templates:</a:t>
            </a:r>
          </a:p>
          <a:p>
            <a:pPr marL="1085850" lvl="1" indent="-342900">
              <a:spcBef>
                <a:spcPct val="0"/>
              </a:spcBef>
              <a:spcAft>
                <a:spcPts val="1200"/>
              </a:spcAft>
              <a:buFont typeface="Wingdings" panose="05000000000000000000" pitchFamily="2" charset="2"/>
              <a:buChar char="ü"/>
            </a:pPr>
            <a:r>
              <a:rPr lang="en-US" sz="2400">
                <a:solidFill>
                  <a:schemeClr val="tx1"/>
                </a:solidFill>
                <a:latin typeface="Open Sans"/>
              </a:rPr>
              <a:t>Formal Complaint </a:t>
            </a:r>
          </a:p>
          <a:p>
            <a:pPr marL="1085850" lvl="1" indent="-342900">
              <a:spcBef>
                <a:spcPct val="0"/>
              </a:spcBef>
              <a:spcAft>
                <a:spcPts val="1200"/>
              </a:spcAft>
              <a:buFont typeface="Wingdings" panose="05000000000000000000" pitchFamily="2" charset="2"/>
              <a:buChar char="ü"/>
            </a:pPr>
            <a:r>
              <a:rPr lang="en-US" sz="2400">
                <a:solidFill>
                  <a:schemeClr val="tx1"/>
                </a:solidFill>
                <a:latin typeface="Open Sans"/>
              </a:rPr>
              <a:t>Initial Written Notice to Parties </a:t>
            </a:r>
          </a:p>
          <a:p>
            <a:pPr marL="1085850" lvl="1" indent="-342900">
              <a:spcBef>
                <a:spcPct val="0"/>
              </a:spcBef>
              <a:spcAft>
                <a:spcPts val="1200"/>
              </a:spcAft>
              <a:buFont typeface="Wingdings" panose="05000000000000000000" pitchFamily="2" charset="2"/>
              <a:buChar char="ü"/>
            </a:pPr>
            <a:r>
              <a:rPr lang="en-US" sz="2400">
                <a:solidFill>
                  <a:schemeClr val="tx1"/>
                </a:solidFill>
                <a:latin typeface="Open Sans"/>
              </a:rPr>
              <a:t>Investigation Report Outline</a:t>
            </a:r>
          </a:p>
          <a:p>
            <a:pPr marL="1085850" lvl="1" indent="-342900">
              <a:spcBef>
                <a:spcPct val="0"/>
              </a:spcBef>
              <a:spcAft>
                <a:spcPts val="1200"/>
              </a:spcAft>
              <a:buFont typeface="Wingdings" panose="05000000000000000000" pitchFamily="2" charset="2"/>
              <a:buChar char="ü"/>
            </a:pPr>
            <a:r>
              <a:rPr lang="en-US" sz="2400">
                <a:solidFill>
                  <a:schemeClr val="tx1"/>
                </a:solidFill>
                <a:latin typeface="Open Sans"/>
              </a:rPr>
              <a:t>Final Determination Letter to Parties </a:t>
            </a:r>
          </a:p>
          <a:p>
            <a:pPr marL="342900" indent="-342900">
              <a:spcBef>
                <a:spcPct val="0"/>
              </a:spcBef>
              <a:spcAft>
                <a:spcPts val="1200"/>
              </a:spcAft>
              <a:buFont typeface="Wingdings" panose="05000000000000000000" pitchFamily="2" charset="2"/>
              <a:buChar char="ü"/>
            </a:pPr>
            <a:r>
              <a:rPr lang="en-US" sz="2400">
                <a:solidFill>
                  <a:schemeClr val="tx1"/>
                </a:solidFill>
                <a:latin typeface="Open Sans"/>
              </a:rPr>
              <a:t>Train your Staff and Students! </a:t>
            </a:r>
          </a:p>
          <a:p>
            <a:pPr marL="342900" indent="-342900">
              <a:spcBef>
                <a:spcPct val="0"/>
              </a:spcBef>
              <a:spcAft>
                <a:spcPts val="1200"/>
              </a:spcAft>
              <a:buFont typeface="Wingdings" panose="05000000000000000000" pitchFamily="2" charset="2"/>
              <a:buChar char="ü"/>
            </a:pPr>
            <a:r>
              <a:rPr lang="en-US" sz="2400">
                <a:solidFill>
                  <a:srgbClr val="3399FF"/>
                </a:solidFill>
                <a:latin typeface="Open Sans"/>
              </a:rPr>
              <a:t>Clark Hill can help with ALL of the above! </a:t>
            </a:r>
          </a:p>
          <a:p>
            <a:pPr marL="1085850" lvl="1" indent="-342900">
              <a:spcBef>
                <a:spcPct val="0"/>
              </a:spcBef>
              <a:spcAft>
                <a:spcPts val="1200"/>
              </a:spcAft>
              <a:buFont typeface="Wingdings" panose="05000000000000000000" pitchFamily="2" charset="2"/>
              <a:buChar char="ü"/>
            </a:pPr>
            <a:endParaRPr lang="en-US" sz="2400">
              <a:solidFill>
                <a:schemeClr val="tx1"/>
              </a:solidFill>
              <a:latin typeface="Open Sans"/>
            </a:endParaRP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63</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pic>
        <p:nvPicPr>
          <p:cNvPr id="5122" name="Picture 2" descr="Estate Planning Checklist That is Essential to Your Success">
            <a:extLst>
              <a:ext uri="{FF2B5EF4-FFF2-40B4-BE49-F238E27FC236}">
                <a16:creationId xmlns:a16="http://schemas.microsoft.com/office/drawing/2014/main" id="{3B8C37A4-9B5E-4B22-8398-0BDDD4C0E617}"/>
              </a:ext>
            </a:extLst>
          </p:cNvPr>
          <p:cNvPicPr>
            <a:picLocks noChangeAspect="1" noChangeArrowheads="1"/>
          </p:cNvPicPr>
          <p:nvPr/>
        </p:nvPicPr>
        <p:blipFill>
          <a:blip r:embed="rId3"/>
          <a:srcRect/>
          <a:stretch>
            <a:fillRect/>
          </a:stretch>
        </p:blipFill>
        <p:spPr>
          <a:xfrm>
            <a:off x="6477872" y="2438400"/>
            <a:ext cx="231457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38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questions?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458200" y="92981"/>
            <a:ext cx="516583"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64</a:t>
            </a:fld>
            <a:endParaRPr lang="en-US" sz="1000">
              <a:latin typeface="Open Sans"/>
            </a:endParaRPr>
          </a:p>
        </p:txBody>
      </p:sp>
      <p:pic>
        <p:nvPicPr>
          <p:cNvPr id="7" name="Content Placeholder 6">
            <a:extLst>
              <a:ext uri="{C183D7F6-B498-43B3-948B-1728B52AA6E4}">
                <adec:decorative xmlns:adec="http://schemas.microsoft.com/office/drawing/2017/decorative" val="1"/>
              </a:ext>
            </a:extLst>
          </p:cNvPr>
          <p:cNvPicPr>
            <a:picLocks noGrp="1" noChangeAspect="1"/>
          </p:cNvPicPr>
          <p:nvPr>
            <p:ph sz="quarter" idx="10"/>
          </p:nvPr>
        </p:nvPicPr>
        <p:blipFill>
          <a:blip r:embed="rId3"/>
          <a:srcRect/>
          <a:stretch>
            <a:fillRect/>
          </a:stretch>
        </p:blipFill>
        <p:spPr>
          <a:xfrm>
            <a:off x="2390775" y="1505743"/>
            <a:ext cx="3952082" cy="3952082"/>
          </a:xfrm>
        </p:spPr>
      </p:pic>
    </p:spTree>
    <p:extLst>
      <p:ext uri="{BB962C8B-B14F-4D97-AF65-F5344CB8AC3E}">
        <p14:creationId xmlns:p14="http://schemas.microsoft.com/office/powerpoint/2010/main" val="3570372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Slide Number Placeholder 5"/>
          <p:cNvSpPr txBox="1"/>
          <p:nvPr/>
        </p:nvSpPr>
        <p:spPr>
          <a:xfrm>
            <a:off x="8535988" y="233363"/>
            <a:ext cx="3651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lnSpc>
                <a:spcPct val="120000"/>
              </a:lnSpc>
              <a:spcBef>
                <a:spcPct val="20000"/>
              </a:spcBef>
              <a:buSzPct val="75000"/>
              <a:buFont typeface="Wingdings" pitchFamily="2" charset="2"/>
              <a:buChar char="§"/>
              <a:defRPr sz="1400" b="1">
                <a:solidFill>
                  <a:srgbClr val="666666"/>
                </a:solidFill>
                <a:latin typeface="Arial" pitchFamily="34" charset="0"/>
              </a:defRPr>
            </a:lvl1pPr>
            <a:lvl2pPr marL="742950" indent="-285750" defTabSz="457200" eaLnBrk="0" hangingPunct="0">
              <a:lnSpc>
                <a:spcPct val="120000"/>
              </a:lnSpc>
              <a:spcBef>
                <a:spcPct val="20000"/>
              </a:spcBef>
              <a:buChar char="—"/>
              <a:defRPr sz="1400">
                <a:solidFill>
                  <a:srgbClr val="666666"/>
                </a:solidFill>
                <a:latin typeface="Arial" pitchFamily="34" charset="0"/>
              </a:defRPr>
            </a:lvl2pPr>
            <a:lvl3pPr marL="1143000" indent="-228600" defTabSz="457200" eaLnBrk="0" hangingPunct="0">
              <a:lnSpc>
                <a:spcPct val="120000"/>
              </a:lnSpc>
              <a:spcBef>
                <a:spcPct val="20000"/>
              </a:spcBef>
              <a:buFont typeface="Wingdings" pitchFamily="2" charset="2"/>
              <a:buChar char="§"/>
              <a:defRPr sz="1400">
                <a:solidFill>
                  <a:srgbClr val="666666"/>
                </a:solidFill>
                <a:latin typeface="Arial" pitchFamily="34" charset="0"/>
              </a:defRPr>
            </a:lvl3pPr>
            <a:lvl4pPr marL="1600200" indent="-228600" defTabSz="457200" eaLnBrk="0" hangingPunct="0">
              <a:lnSpc>
                <a:spcPct val="120000"/>
              </a:lnSpc>
              <a:spcBef>
                <a:spcPct val="20000"/>
              </a:spcBef>
              <a:buFont typeface="Times" pitchFamily="18" charset="0"/>
              <a:buAutoNum type="arabicParenR"/>
              <a:defRPr sz="1400">
                <a:solidFill>
                  <a:srgbClr val="666666"/>
                </a:solidFill>
                <a:latin typeface="Arial" pitchFamily="34" charset="0"/>
              </a:defRPr>
            </a:lvl4pPr>
            <a:lvl5pPr marL="2057400" indent="-228600" defTabSz="457200" eaLnBrk="0" hangingPunct="0">
              <a:spcBef>
                <a:spcPct val="20000"/>
              </a:spcBef>
              <a:buFont typeface="Times" pitchFamily="18" charset="0"/>
              <a:buAutoNum type="alphaLcParenR"/>
              <a:defRPr sz="1400">
                <a:solidFill>
                  <a:srgbClr val="666666"/>
                </a:solidFill>
                <a:latin typeface="Arial" pitchFamily="34" charset="0"/>
              </a:defRPr>
            </a:lvl5pPr>
            <a:lvl6pPr marL="2514600" indent="-228600" defTabSz="457200" eaLnBrk="0" fontAlgn="base" hangingPunct="0">
              <a:spcBef>
                <a:spcPct val="20000"/>
              </a:spcBef>
              <a:spcAft>
                <a:spcPct val="0"/>
              </a:spcAft>
              <a:buFont typeface="Times" pitchFamily="18" charset="0"/>
              <a:buAutoNum type="alphaLcParenR"/>
              <a:defRPr sz="1400">
                <a:solidFill>
                  <a:srgbClr val="666666"/>
                </a:solidFill>
                <a:latin typeface="Arial" pitchFamily="34" charset="0"/>
              </a:defRPr>
            </a:lvl6pPr>
            <a:lvl7pPr marL="2971800" indent="-228600" defTabSz="457200" eaLnBrk="0" fontAlgn="base" hangingPunct="0">
              <a:spcBef>
                <a:spcPct val="20000"/>
              </a:spcBef>
              <a:spcAft>
                <a:spcPct val="0"/>
              </a:spcAft>
              <a:buFont typeface="Times" pitchFamily="18" charset="0"/>
              <a:buAutoNum type="alphaLcParenR"/>
              <a:defRPr sz="1400">
                <a:solidFill>
                  <a:srgbClr val="666666"/>
                </a:solidFill>
                <a:latin typeface="Arial" pitchFamily="34" charset="0"/>
              </a:defRPr>
            </a:lvl7pPr>
            <a:lvl8pPr marL="3429000" indent="-228600" defTabSz="457200" eaLnBrk="0" fontAlgn="base" hangingPunct="0">
              <a:spcBef>
                <a:spcPct val="20000"/>
              </a:spcBef>
              <a:spcAft>
                <a:spcPct val="0"/>
              </a:spcAft>
              <a:buFont typeface="Times" pitchFamily="18" charset="0"/>
              <a:buAutoNum type="alphaLcParenR"/>
              <a:defRPr sz="1400">
                <a:solidFill>
                  <a:srgbClr val="666666"/>
                </a:solidFill>
                <a:latin typeface="Arial" pitchFamily="34" charset="0"/>
              </a:defRPr>
            </a:lvl8pPr>
            <a:lvl9pPr marL="3886200" indent="-228600" defTabSz="457200" eaLnBrk="0" fontAlgn="base" hangingPunct="0">
              <a:spcBef>
                <a:spcPct val="20000"/>
              </a:spcBef>
              <a:spcAft>
                <a:spcPct val="0"/>
              </a:spcAft>
              <a:buFont typeface="Times" pitchFamily="18" charset="0"/>
              <a:buAutoNum type="alphaLcParenR"/>
              <a:defRPr sz="1400">
                <a:solidFill>
                  <a:srgbClr val="666666"/>
                </a:solidFill>
                <a:latin typeface="Arial" pitchFamily="34" charset="0"/>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95A9926A-B090-4D61-B64C-233868523565}" type="slidenum">
              <a:rPr kumimoji="0" lang="en-US" altLang="en-US" sz="1000" b="0" i="0" u="none" strike="noStrike" kern="1200" cap="none" spc="0" normalizeH="0" baseline="0" noProof="0">
                <a:ln>
                  <a:noFill/>
                </a:ln>
                <a:solidFill>
                  <a:srgbClr val="FFFFFF"/>
                </a:solidFill>
                <a:effectLst/>
                <a:uLnTx/>
                <a:uFillTx/>
                <a:latin typeface="Open Sans"/>
                <a:ea typeface="+mn-ea"/>
                <a:cs typeface="+mn-cs"/>
              </a:rPr>
              <a:t>65</a:t>
            </a:fld>
            <a:endParaRPr kumimoji="0" lang="en-US" altLang="en-US" sz="10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Title 1"/>
          <p:cNvSpPr txBox="1"/>
          <p:nvPr/>
        </p:nvSpPr>
        <p:spPr>
          <a:xfrm>
            <a:off x="257175" y="688363"/>
            <a:ext cx="8643937" cy="487362"/>
          </a:xfrm>
          <a:prstGeom prst="rect">
            <a:avLst/>
          </a:prstGeom>
        </p:spPr>
        <p:txBody>
          <a:bodyPr/>
          <a:lstStyle>
            <a:lvl1pPr algn="l" defTabSz="457200" rtl="0" eaLnBrk="1" latinLnBrk="0" hangingPunct="1">
              <a:spcBef>
                <a:spcPct val="0"/>
              </a:spcBef>
              <a:buNone/>
              <a:defRPr sz="2400" kern="1200" spc="-50">
                <a:solidFill>
                  <a:schemeClr val="tx1">
                    <a:lumMod val="75000"/>
                    <a:lumOff val="25000"/>
                  </a:schemeClr>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US" sz="2800" b="1" i="0" u="none" strike="noStrike" kern="1200" cap="none" spc="-50" normalizeH="0" baseline="0" noProof="0" dirty="0">
                <a:ln>
                  <a:noFill/>
                </a:ln>
                <a:solidFill>
                  <a:srgbClr val="921E2E"/>
                </a:solidFill>
                <a:effectLst/>
                <a:uLnTx/>
                <a:uFillTx/>
                <a:latin typeface="Helvetica"/>
                <a:ea typeface="+mj-ea"/>
                <a:cs typeface="Helvetica"/>
              </a:rPr>
              <a:t>THANK YOU!</a:t>
            </a:r>
          </a:p>
        </p:txBody>
      </p:sp>
      <p:sp>
        <p:nvSpPr>
          <p:cNvPr id="12" name="Footer Placeholder 3"/>
          <p:cNvSpPr txBox="1"/>
          <p:nvPr/>
        </p:nvSpPr>
        <p:spPr>
          <a:xfrm>
            <a:off x="170138" y="6357259"/>
            <a:ext cx="1676400" cy="353332"/>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prstClr val="black"/>
                </a:solidFill>
                <a:effectLst/>
                <a:uLnTx/>
                <a:uFillTx/>
                <a:latin typeface="Open Sans"/>
                <a:ea typeface="+mn-ea"/>
                <a:cs typeface="+mn-cs"/>
              </a:rPr>
              <a:t>©2019 Clark Hill PLC</a:t>
            </a:r>
          </a:p>
        </p:txBody>
      </p:sp>
      <p:sp>
        <p:nvSpPr>
          <p:cNvPr id="13" name="Slide Number Placeholder 5"/>
          <p:cNvSpPr txBox="1"/>
          <p:nvPr/>
        </p:nvSpPr>
        <p:spPr>
          <a:xfrm>
            <a:off x="8458200" y="92981"/>
            <a:ext cx="516583"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fld id="{531C5B28-2528-41D5-9DDD-548488A5703E}" type="slidenum">
              <a:rPr kumimoji="0" lang="en-US" sz="1000" b="0" i="0" u="none" strike="noStrike" kern="1200" cap="none" spc="0" normalizeH="0" baseline="0" noProof="0" smtClean="0">
                <a:ln>
                  <a:noFill/>
                </a:ln>
                <a:solidFill>
                  <a:prstClr val="black"/>
                </a:solidFill>
                <a:effectLst/>
                <a:uLnTx/>
                <a:uFillTx/>
                <a:latin typeface="Open Sans"/>
                <a:ea typeface="+mn-ea"/>
                <a:cs typeface="+mn-cs"/>
              </a:rPr>
              <a:t>65</a:t>
            </a:fld>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
        <p:nvSpPr>
          <p:cNvPr id="14" name="Text Placeholder 5"/>
          <p:cNvSpPr txBox="1"/>
          <p:nvPr/>
        </p:nvSpPr>
        <p:spPr>
          <a:xfrm>
            <a:off x="3093243" y="4703764"/>
            <a:ext cx="2971800" cy="1033463"/>
          </a:xfrm>
          <a:prstGeom prst="rect">
            <a:avLst/>
          </a:prstGeom>
        </p:spPr>
        <p:txBody>
          <a:bodyPr>
            <a:noAutofit/>
          </a:bodyPr>
          <a:lstStyle>
            <a:lvl1pPr marL="0" indent="0" algn="l" defTabSz="457200" rtl="0" eaLnBrk="1" latinLnBrk="0" hangingPunct="1">
              <a:spcBef>
                <a:spcPct val="20000"/>
              </a:spcBef>
              <a:buFontTx/>
              <a:buNone/>
              <a:defRPr sz="2400" b="0" i="0" kern="1200" cap="all" spc="-50">
                <a:solidFill>
                  <a:schemeClr val="tx1">
                    <a:lumMod val="65000"/>
                    <a:lumOff val="35000"/>
                  </a:schemeClr>
                </a:solidFill>
                <a:latin typeface="Open Sans Semibold"/>
                <a:ea typeface="小塚ゴシック Pr6N R"/>
                <a:cs typeface="Helvetica"/>
              </a:defRPr>
            </a:lvl1pPr>
            <a:lvl2pPr marL="742950" indent="-28575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400" b="0" i="0" kern="1200"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400" b="0" i="0" kern="1200"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 typeface="Wingdings" pitchFamily="2" charset="2"/>
              <a:buNone/>
              <a:defRPr/>
            </a:pPr>
            <a:endParaRPr kumimoji="0" lang="en-US" altLang="en-US" sz="1800" b="0" i="0" u="sng" strike="noStrike" kern="1200" cap="none" spc="-50" normalizeH="0" baseline="0" noProof="0">
              <a:ln>
                <a:noFill/>
              </a:ln>
              <a:solidFill>
                <a:prstClr val="black"/>
              </a:solidFill>
              <a:effectLst/>
              <a:uLnTx/>
              <a:uFillTx/>
              <a:latin typeface="Open Sans"/>
              <a:cs typeface="Helvetica"/>
              <a:hlinkClick r:id="" action="ppaction://noaction"/>
            </a:endParaRPr>
          </a:p>
          <a:p>
            <a:pPr marL="0" marR="0" lvl="0" indent="0" algn="ctr" defTabSz="457200" rtl="0" eaLnBrk="1" fontAlgn="auto" latinLnBrk="0" hangingPunct="1">
              <a:lnSpc>
                <a:spcPct val="100000"/>
              </a:lnSpc>
              <a:spcBef>
                <a:spcPct val="0"/>
              </a:spcBef>
              <a:spcAft>
                <a:spcPct val="0"/>
              </a:spcAft>
              <a:buClrTx/>
              <a:buSzTx/>
              <a:buFont typeface="Wingdings" pitchFamily="2" charset="2"/>
              <a:buNone/>
              <a:defRPr/>
            </a:pPr>
            <a:r>
              <a:rPr kumimoji="0" lang="en-US" altLang="en-US" sz="1800" b="0" i="0" u="sng" strike="noStrike" kern="1200" cap="none" spc="-50" normalizeH="0" baseline="0" noProof="0">
                <a:ln>
                  <a:noFill/>
                </a:ln>
                <a:solidFill>
                  <a:prstClr val="black"/>
                </a:solidFill>
                <a:effectLst/>
                <a:uLnTx/>
                <a:uFillTx/>
                <a:latin typeface="Open Sans"/>
                <a:cs typeface="Helvetica"/>
                <a:hlinkClick r:id="" action="ppaction://noaction"/>
              </a:rPr>
              <a:t>Maria Fracassa Dwyer</a:t>
            </a:r>
          </a:p>
          <a:p>
            <a:pPr marL="0" marR="0" lvl="0" indent="0" algn="ctr" defTabSz="457200" rtl="0" eaLnBrk="1" fontAlgn="auto" latinLnBrk="0" hangingPunct="1">
              <a:lnSpc>
                <a:spcPct val="100000"/>
              </a:lnSpc>
              <a:spcBef>
                <a:spcPct val="0"/>
              </a:spcBef>
              <a:spcAft>
                <a:spcPct val="0"/>
              </a:spcAft>
              <a:buClrTx/>
              <a:buSzTx/>
              <a:buFont typeface="Wingdings" pitchFamily="2" charset="2"/>
              <a:buNone/>
              <a:defRPr/>
            </a:pPr>
            <a:r>
              <a:rPr kumimoji="0" lang="en-US" altLang="en-US" sz="1800" b="0" i="0" u="sng" strike="noStrike" kern="1200" cap="none" spc="-50" normalizeH="0" baseline="0" noProof="0">
                <a:ln>
                  <a:noFill/>
                </a:ln>
                <a:solidFill>
                  <a:prstClr val="black"/>
                </a:solidFill>
                <a:effectLst/>
                <a:uLnTx/>
                <a:uFillTx/>
                <a:latin typeface="Open Sans"/>
                <a:cs typeface="Helvetica"/>
                <a:hlinkClick r:id="" action="ppaction://noaction"/>
              </a:rPr>
              <a:t>mdwyer@clarkhill.com</a:t>
            </a:r>
            <a:r>
              <a:rPr kumimoji="0" lang="en-US" altLang="en-US" sz="1800" b="0" i="0" u="sng" strike="noStrike" kern="1200" cap="none" spc="-50" normalizeH="0" baseline="0" noProof="0">
                <a:ln>
                  <a:noFill/>
                </a:ln>
                <a:solidFill>
                  <a:prstClr val="black"/>
                </a:solidFill>
                <a:effectLst/>
                <a:uLnTx/>
                <a:uFillTx/>
                <a:latin typeface="Open Sans"/>
                <a:cs typeface="Helvetica"/>
              </a:rPr>
              <a:t> </a:t>
            </a:r>
          </a:p>
          <a:p>
            <a:pPr marL="0" marR="0" lvl="0" indent="0" algn="ctr" defTabSz="457200" rtl="0" eaLnBrk="1" fontAlgn="auto" latinLnBrk="0" hangingPunct="1">
              <a:lnSpc>
                <a:spcPct val="100000"/>
              </a:lnSpc>
              <a:spcBef>
                <a:spcPct val="0"/>
              </a:spcBef>
              <a:spcAft>
                <a:spcPct val="0"/>
              </a:spcAft>
              <a:buClrTx/>
              <a:buSzTx/>
              <a:buFont typeface="Wingdings" pitchFamily="2" charset="2"/>
              <a:buNone/>
              <a:defRPr/>
            </a:pPr>
            <a:r>
              <a:rPr kumimoji="0" lang="en-US" altLang="en-US" sz="1800" b="0" i="0" u="none" strike="noStrike" kern="1200" cap="none" spc="-50" normalizeH="0" baseline="0" noProof="0">
                <a:ln>
                  <a:noFill/>
                </a:ln>
                <a:solidFill>
                  <a:prstClr val="black"/>
                </a:solidFill>
                <a:effectLst/>
                <a:uLnTx/>
                <a:uFillTx/>
                <a:latin typeface="Open Sans"/>
                <a:cs typeface="Helvetica"/>
              </a:rPr>
              <a:t>313-309-9474</a:t>
            </a:r>
          </a:p>
        </p:txBody>
      </p:sp>
      <p:pic>
        <p:nvPicPr>
          <p:cNvPr id="1026" name="Picture 2" descr="Picture of Maria Dwyer"/>
          <p:cNvPicPr>
            <a:picLocks noChangeAspect="1" noChangeArrowheads="1"/>
          </p:cNvPicPr>
          <p:nvPr/>
        </p:nvPicPr>
        <p:blipFill>
          <a:blip r:embed="rId3"/>
          <a:srcRect/>
          <a:stretch>
            <a:fillRect/>
          </a:stretch>
        </p:blipFill>
        <p:spPr>
          <a:xfrm>
            <a:off x="3273424" y="1175725"/>
            <a:ext cx="2611437"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C85213-873B-40A3-82EA-4525DFD67610}"/>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8440320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72" y="688363"/>
            <a:ext cx="8229600" cy="487362"/>
          </a:xfrm>
        </p:spPr>
        <p:txBody>
          <a:bodyPr/>
          <a:lstStyle/>
          <a:p>
            <a:r>
              <a:rPr lang="en-US" sz="3200" b="1">
                <a:solidFill>
                  <a:srgbClr val="921E2E"/>
                </a:solidFill>
              </a:rPr>
              <a:t>please note</a:t>
            </a:r>
          </a:p>
        </p:txBody>
      </p:sp>
      <p:sp>
        <p:nvSpPr>
          <p:cNvPr id="3" name="Content Placeholder 2"/>
          <p:cNvSpPr>
            <a:spLocks noGrp="1"/>
          </p:cNvSpPr>
          <p:nvPr>
            <p:ph sz="quarter" idx="10"/>
          </p:nvPr>
        </p:nvSpPr>
        <p:spPr>
          <a:xfrm>
            <a:off x="268111" y="1415143"/>
            <a:ext cx="8625518" cy="4746171"/>
          </a:xfrm>
        </p:spPr>
        <p:txBody>
          <a:bodyPr>
            <a:normAutofit/>
          </a:bodyPr>
          <a:lstStyle/>
          <a:p>
            <a:pPr>
              <a:spcBef>
                <a:spcPct val="0"/>
              </a:spcBef>
              <a:spcAft>
                <a:spcPts val="1200"/>
              </a:spcAft>
            </a:pPr>
            <a:endParaRPr lang="en-US" sz="2400">
              <a:solidFill>
                <a:schemeClr val="tx1"/>
              </a:solidFill>
              <a:latin typeface="Open Sans"/>
            </a:endParaRPr>
          </a:p>
          <a:p>
            <a:pPr>
              <a:spcBef>
                <a:spcPct val="0"/>
              </a:spcBef>
              <a:spcAft>
                <a:spcPts val="1200"/>
              </a:spcAft>
            </a:pPr>
            <a:r>
              <a:rPr lang="en-US" sz="2400">
                <a:solidFill>
                  <a:schemeClr val="tx1"/>
                </a:solidFill>
                <a:latin typeface="Open Sans"/>
              </a:rPr>
              <a:t>This presentation does not constitute legal advice nor create an attorney client relationship.   </a:t>
            </a:r>
          </a:p>
          <a:p>
            <a:pPr>
              <a:spcBef>
                <a:spcPct val="0"/>
              </a:spcBef>
              <a:spcAft>
                <a:spcPts val="1200"/>
              </a:spcAft>
            </a:pPr>
            <a:endParaRPr lang="en-US" sz="2400">
              <a:solidFill>
                <a:schemeClr val="tx1"/>
              </a:solidFill>
              <a:latin typeface="Open Sans"/>
            </a:endParaRPr>
          </a:p>
          <a:p>
            <a:pPr>
              <a:spcBef>
                <a:spcPct val="0"/>
              </a:spcBef>
              <a:spcAft>
                <a:spcPts val="1200"/>
              </a:spcAft>
            </a:pPr>
            <a:r>
              <a:rPr lang="en-US" sz="2400">
                <a:solidFill>
                  <a:schemeClr val="tx1"/>
                </a:solidFill>
                <a:latin typeface="Open Sans"/>
              </a:rPr>
              <a:t>It contains general recommendations and information and should not be relied upon for any specific purpose without consultation with legal counsel and in the context of specific facts and circumstances.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458200" y="92981"/>
            <a:ext cx="516583"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66</a:t>
            </a:fld>
            <a:endParaRPr lang="en-US" sz="1000">
              <a:latin typeface="Open Sans"/>
            </a:endParaRPr>
          </a:p>
        </p:txBody>
      </p:sp>
    </p:spTree>
    <p:extLst>
      <p:ext uri="{BB962C8B-B14F-4D97-AF65-F5344CB8AC3E}">
        <p14:creationId xmlns:p14="http://schemas.microsoft.com/office/powerpoint/2010/main" val="100182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3200" b="1">
                <a:solidFill>
                  <a:srgbClr val="921E2E"/>
                </a:solidFill>
              </a:rPr>
              <a:t>Vawa “big four”</a:t>
            </a:r>
          </a:p>
        </p:txBody>
      </p:sp>
      <p:sp>
        <p:nvSpPr>
          <p:cNvPr id="3" name="Content Placeholder 2"/>
          <p:cNvSpPr>
            <a:spLocks noGrp="1"/>
          </p:cNvSpPr>
          <p:nvPr>
            <p:ph sz="quarter" idx="10"/>
          </p:nvPr>
        </p:nvSpPr>
        <p:spPr>
          <a:xfrm>
            <a:off x="268112" y="1415143"/>
            <a:ext cx="8571087" cy="4730779"/>
          </a:xfrm>
        </p:spPr>
        <p:txBody>
          <a:bodyPr>
            <a:normAutofit/>
          </a:bodyPr>
          <a:lstStyle/>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Sexual Assault </a:t>
            </a:r>
            <a:br>
              <a:rPr lang="en-US" sz="2400">
                <a:solidFill>
                  <a:schemeClr val="tx1"/>
                </a:solidFill>
                <a:latin typeface="Open Sans"/>
              </a:rPr>
            </a:br>
            <a:r>
              <a:rPr lang="en-US" sz="2400">
                <a:solidFill>
                  <a:schemeClr val="tx1"/>
                </a:solidFill>
                <a:latin typeface="Open Sans"/>
              </a:rPr>
              <a:t>20 U.S.C. 1092(f)(6)(A)(v)</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Domestic Violence </a:t>
            </a:r>
            <a:br>
              <a:rPr lang="en-US" sz="2400">
                <a:solidFill>
                  <a:schemeClr val="tx1"/>
                </a:solidFill>
                <a:latin typeface="Open Sans"/>
              </a:rPr>
            </a:br>
            <a:r>
              <a:rPr lang="en-US" sz="2400">
                <a:solidFill>
                  <a:schemeClr val="tx1"/>
                </a:solidFill>
                <a:latin typeface="Open Sans"/>
              </a:rPr>
              <a:t>34 U.S.C. 12291(a)(8)</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Dating Violence </a:t>
            </a:r>
            <a:br>
              <a:rPr lang="en-US" sz="2400">
                <a:solidFill>
                  <a:schemeClr val="tx1"/>
                </a:solidFill>
                <a:latin typeface="Open Sans"/>
              </a:rPr>
            </a:br>
            <a:r>
              <a:rPr lang="en-US" sz="2400">
                <a:solidFill>
                  <a:schemeClr val="tx1"/>
                </a:solidFill>
                <a:latin typeface="Open Sans"/>
              </a:rPr>
              <a:t>34 U.S.C. 12291(a)(10)</a:t>
            </a:r>
          </a:p>
          <a:p>
            <a:pPr marL="285750" indent="-285750">
              <a:spcBef>
                <a:spcPct val="0"/>
              </a:spcBef>
              <a:spcAft>
                <a:spcPts val="1200"/>
              </a:spcAft>
              <a:buFont typeface="Arial" panose="020B0604020202020204" pitchFamily="34" charset="0"/>
              <a:buChar char="•"/>
            </a:pPr>
            <a:r>
              <a:rPr lang="en-US" sz="2400" b="1">
                <a:solidFill>
                  <a:schemeClr val="tx1"/>
                </a:solidFill>
                <a:latin typeface="Open Sans"/>
              </a:rPr>
              <a:t>Stalking </a:t>
            </a:r>
            <a:br>
              <a:rPr lang="en-US" sz="2400">
                <a:solidFill>
                  <a:schemeClr val="tx1"/>
                </a:solidFill>
                <a:latin typeface="Open Sans"/>
              </a:rPr>
            </a:br>
            <a:r>
              <a:rPr lang="en-US" sz="2400">
                <a:solidFill>
                  <a:schemeClr val="tx1"/>
                </a:solidFill>
                <a:latin typeface="Open Sans"/>
              </a:rPr>
              <a:t>34 U.S.C. 12291(a)(30)</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7</a:t>
            </a:fld>
            <a:endParaRPr lang="en-US" sz="1000">
              <a:latin typeface="Open Sans"/>
            </a:endParaRPr>
          </a:p>
        </p:txBody>
      </p:sp>
      <p:pic>
        <p:nvPicPr>
          <p:cNvPr id="8194" name="Picture 2" descr="The 2020 NCAA Tournament bracket predicted using the top-16 reveal ...">
            <a:extLst>
              <a:ext uri="{FF2B5EF4-FFF2-40B4-BE49-F238E27FC236}">
                <a16:creationId xmlns:a16="http://schemas.microsoft.com/office/drawing/2014/main" id="{29664DAC-36A7-432F-B263-0604427AB393}"/>
              </a:ext>
            </a:extLst>
          </p:cNvPr>
          <p:cNvPicPr>
            <a:picLocks noChangeAspect="1" noChangeArrowheads="1"/>
          </p:cNvPicPr>
          <p:nvPr/>
        </p:nvPicPr>
        <p:blipFill>
          <a:blip r:embed="rId3"/>
          <a:srcRect/>
          <a:stretch>
            <a:fillRect/>
          </a:stretch>
        </p:blipFill>
        <p:spPr>
          <a:xfrm>
            <a:off x="4503648" y="1203807"/>
            <a:ext cx="3827007" cy="214312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BA Slam Dunk Contest 2020 could be the best of all time with ...">
            <a:extLst>
              <a:ext uri="{FF2B5EF4-FFF2-40B4-BE49-F238E27FC236}">
                <a16:creationId xmlns:a16="http://schemas.microsoft.com/office/drawing/2014/main" id="{A1A056AC-09CE-4AF1-B7E3-06B0CA11F355}"/>
              </a:ext>
            </a:extLst>
          </p:cNvPr>
          <p:cNvPicPr>
            <a:picLocks noChangeAspect="1" noChangeArrowheads="1"/>
          </p:cNvPicPr>
          <p:nvPr/>
        </p:nvPicPr>
        <p:blipFill>
          <a:blip r:embed="rId4"/>
          <a:srcRect/>
          <a:stretch>
            <a:fillRect/>
          </a:stretch>
        </p:blipFill>
        <p:spPr>
          <a:xfrm>
            <a:off x="4098653" y="3346931"/>
            <a:ext cx="3220541" cy="214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75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5" y="645499"/>
            <a:ext cx="8229600" cy="487362"/>
          </a:xfrm>
        </p:spPr>
        <p:txBody>
          <a:bodyPr/>
          <a:lstStyle/>
          <a:p>
            <a:r>
              <a:rPr lang="en-US" sz="3200" b="1">
                <a:solidFill>
                  <a:srgbClr val="921E2E"/>
                </a:solidFill>
              </a:rPr>
              <a:t>When does a school have notice?</a:t>
            </a:r>
          </a:p>
        </p:txBody>
      </p:sp>
      <p:sp>
        <p:nvSpPr>
          <p:cNvPr id="3" name="Content Placeholder 2"/>
          <p:cNvSpPr>
            <a:spLocks noGrp="1"/>
          </p:cNvSpPr>
          <p:nvPr>
            <p:ph sz="quarter" idx="10"/>
          </p:nvPr>
        </p:nvSpPr>
        <p:spPr>
          <a:xfrm>
            <a:off x="268111" y="1415143"/>
            <a:ext cx="8566399" cy="4730779"/>
          </a:xfrm>
        </p:spPr>
        <p:txBody>
          <a:bodyPr>
            <a:normAutofit/>
          </a:bodyPr>
          <a:lstStyle/>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Once a School* has </a:t>
            </a:r>
            <a:r>
              <a:rPr lang="en-US" sz="2400" u="sng">
                <a:solidFill>
                  <a:schemeClr val="tx1"/>
                </a:solidFill>
                <a:latin typeface="Open Sans"/>
              </a:rPr>
              <a:t>actual knowledge </a:t>
            </a:r>
            <a:r>
              <a:rPr lang="en-US" sz="2400">
                <a:solidFill>
                  <a:schemeClr val="tx1"/>
                </a:solidFill>
                <a:latin typeface="Open Sans"/>
              </a:rPr>
              <a:t>of sexual harassment or allegations of sexual harassment, the school has to respond and take action.</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Any person, whether the alleged victim or a parent, friend, or bystander, has the right to report sexual harassment to put the School on notice.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And sometimes school personnel will personally witness sexual harassment. </a:t>
            </a:r>
          </a:p>
          <a:p>
            <a:pPr>
              <a:spcBef>
                <a:spcPct val="0"/>
              </a:spcBef>
              <a:spcAft>
                <a:spcPts val="1200"/>
              </a:spcAft>
            </a:pPr>
            <a:r>
              <a:rPr lang="en-US" sz="2400">
                <a:solidFill>
                  <a:schemeClr val="tx1"/>
                </a:solidFill>
                <a:latin typeface="Open Sans"/>
              </a:rPr>
              <a:t>*A </a:t>
            </a:r>
            <a:r>
              <a:rPr lang="en-US" sz="2400" b="1" u="sng">
                <a:solidFill>
                  <a:schemeClr val="tx1"/>
                </a:solidFill>
                <a:latin typeface="Open Sans"/>
              </a:rPr>
              <a:t>School</a:t>
            </a:r>
            <a:r>
              <a:rPr lang="en-US" sz="2400">
                <a:solidFill>
                  <a:schemeClr val="tx1"/>
                </a:solidFill>
                <a:latin typeface="Open Sans"/>
              </a:rPr>
              <a:t> is a college, university and other recipient of Federal Funds.</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8</a:t>
            </a:fld>
            <a:endParaRPr lang="en-US" sz="1000">
              <a:latin typeface="Open Sans"/>
            </a:endParaRPr>
          </a:p>
        </p:txBody>
      </p:sp>
    </p:spTree>
    <p:extLst>
      <p:ext uri="{BB962C8B-B14F-4D97-AF65-F5344CB8AC3E}">
        <p14:creationId xmlns:p14="http://schemas.microsoft.com/office/powerpoint/2010/main" val="137928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96" y="649872"/>
            <a:ext cx="8671104" cy="487362"/>
          </a:xfrm>
        </p:spPr>
        <p:txBody>
          <a:bodyPr/>
          <a:lstStyle/>
          <a:p>
            <a:r>
              <a:rPr lang="en-US" sz="3200" b="1">
                <a:solidFill>
                  <a:srgbClr val="921E2E"/>
                </a:solidFill>
              </a:rPr>
              <a:t>Actual knowledge – what changed?</a:t>
            </a:r>
          </a:p>
        </p:txBody>
      </p:sp>
      <p:sp>
        <p:nvSpPr>
          <p:cNvPr id="3" name="Content Placeholder 2"/>
          <p:cNvSpPr>
            <a:spLocks noGrp="1"/>
          </p:cNvSpPr>
          <p:nvPr>
            <p:ph sz="quarter" idx="10"/>
          </p:nvPr>
        </p:nvSpPr>
        <p:spPr>
          <a:xfrm>
            <a:off x="268113" y="1415143"/>
            <a:ext cx="4118014" cy="4730779"/>
          </a:xfrm>
        </p:spPr>
        <p:txBody>
          <a:bodyPr>
            <a:normAutofit/>
          </a:bodyPr>
          <a:lstStyle/>
          <a:p>
            <a:pPr algn="ctr">
              <a:spcBef>
                <a:spcPct val="0"/>
              </a:spcBef>
            </a:pPr>
            <a:r>
              <a:rPr lang="en-US" sz="2400" b="1">
                <a:solidFill>
                  <a:srgbClr val="FF0000"/>
                </a:solidFill>
                <a:latin typeface="Open Sans"/>
              </a:rPr>
              <a:t>OLD RULE</a:t>
            </a:r>
          </a:p>
          <a:p>
            <a:pPr algn="ctr">
              <a:spcBef>
                <a:spcPct val="0"/>
              </a:spcBef>
              <a:spcAft>
                <a:spcPts val="1200"/>
              </a:spcAft>
            </a:pPr>
            <a:r>
              <a:rPr lang="en-US" sz="2400" b="1">
                <a:solidFill>
                  <a:srgbClr val="FF0000"/>
                </a:solidFill>
                <a:latin typeface="Open Sans"/>
              </a:rPr>
              <a:t>(OCR Guidance)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 School has a responsibility to respond promptly and effectively if a school </a:t>
            </a:r>
            <a:r>
              <a:rPr lang="en-US" sz="2400" b="1">
                <a:solidFill>
                  <a:schemeClr val="tx1"/>
                </a:solidFill>
                <a:latin typeface="Open Sans"/>
              </a:rPr>
              <a:t>knows or should have known </a:t>
            </a:r>
            <a:r>
              <a:rPr lang="en-US" sz="2400">
                <a:solidFill>
                  <a:schemeClr val="tx1"/>
                </a:solidFill>
                <a:latin typeface="Open Sans"/>
              </a:rPr>
              <a:t>about sexual harassment</a:t>
            </a:r>
          </a:p>
        </p:txBody>
      </p:sp>
      <p:sp>
        <p:nvSpPr>
          <p:cNvPr id="4" name="Footer Placeholder 3"/>
          <p:cNvSpPr txBox="1"/>
          <p:nvPr/>
        </p:nvSpPr>
        <p:spPr>
          <a:xfrm>
            <a:off x="170138" y="6357258"/>
            <a:ext cx="1676400" cy="365125"/>
          </a:xfrm>
          <a:prstGeom prst="rect">
            <a:avLst/>
          </a:prstGeom>
          <a:solidFill>
            <a:schemeClr val="bg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a:latin typeface="Open Sans"/>
              </a:rPr>
              <a:t>©2020 Clark Hill PLC</a:t>
            </a:r>
          </a:p>
        </p:txBody>
      </p:sp>
      <p:sp>
        <p:nvSpPr>
          <p:cNvPr id="5" name="Slide Number Placeholder 5"/>
          <p:cNvSpPr txBox="1"/>
          <p:nvPr/>
        </p:nvSpPr>
        <p:spPr>
          <a:xfrm>
            <a:off x="8610112" y="92981"/>
            <a:ext cx="364671" cy="261257"/>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31C5B28-2528-41D5-9DDD-548488A5703E}" type="slidenum">
              <a:rPr lang="en-US" sz="1000" smtClean="0">
                <a:latin typeface="Open Sans"/>
              </a:rPr>
              <a:t>9</a:t>
            </a:fld>
            <a:endParaRPr lang="en-US" sz="1000">
              <a:latin typeface="Open Sans"/>
            </a:endParaRPr>
          </a:p>
        </p:txBody>
      </p:sp>
      <p:sp>
        <p:nvSpPr>
          <p:cNvPr id="8" name="Content Placeholder 2">
            <a:extLst>
              <a:ext uri="{FF2B5EF4-FFF2-40B4-BE49-F238E27FC236}">
                <a16:creationId xmlns:a16="http://schemas.microsoft.com/office/drawing/2014/main" id="{ABA17A25-374C-444C-9223-94F5B08E019B}"/>
              </a:ext>
            </a:extLst>
          </p:cNvPr>
          <p:cNvSpPr txBox="1"/>
          <p:nvPr/>
        </p:nvSpPr>
        <p:spPr>
          <a:xfrm>
            <a:off x="4572000" y="1417389"/>
            <a:ext cx="4237935" cy="4730779"/>
          </a:xfrm>
          <a:prstGeom prst="rect">
            <a:avLst/>
          </a:prstGeom>
        </p:spPr>
        <p:txBody>
          <a:bodyPr vert="horz">
            <a:normAutofit/>
          </a:bodyPr>
          <a:lstStyle>
            <a:lvl1pPr marL="0" indent="0" algn="l" defTabSz="457200" rtl="0" eaLnBrk="1" latinLnBrk="0" hangingPunct="1">
              <a:spcBef>
                <a:spcPct val="20000"/>
              </a:spcBef>
              <a:buFontTx/>
              <a:buNone/>
              <a:defRPr sz="1800" b="0" i="0" kern="1200" cap="none" spc="-50">
                <a:solidFill>
                  <a:schemeClr val="tx1">
                    <a:lumMod val="65000"/>
                    <a:lumOff val="35000"/>
                  </a:schemeClr>
                </a:solidFill>
                <a:latin typeface="Open Sans Light"/>
                <a:ea typeface="小塚ゴシック Pr6N R"/>
                <a:cs typeface="Helvetica"/>
              </a:defRPr>
            </a:lvl1pPr>
            <a:lvl2pPr marL="7429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2pPr>
            <a:lvl3pPr marL="1143000" indent="-228600" algn="l" defTabSz="457200" rtl="0" eaLnBrk="1" latinLnBrk="0" hangingPunct="1">
              <a:spcBef>
                <a:spcPct val="20000"/>
              </a:spcBef>
              <a:buFont typeface="Lucida Grande"/>
              <a:buChar char="­"/>
              <a:defRPr sz="1800" b="0" i="0" kern="1200" cap="none" spc="-50">
                <a:solidFill>
                  <a:schemeClr val="tx1">
                    <a:lumMod val="65000"/>
                    <a:lumOff val="35000"/>
                  </a:schemeClr>
                </a:solidFill>
                <a:latin typeface="Open Sans Light"/>
                <a:ea typeface="小塚ゴシック Pr6N R"/>
                <a:cs typeface="Helvetica"/>
              </a:defRPr>
            </a:lvl3pPr>
            <a:lvl4pPr marL="1657350" indent="-28575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4pPr>
            <a:lvl5pPr marL="2057400" indent="-228600" algn="l" defTabSz="457200" rtl="0" eaLnBrk="1" latinLnBrk="0" hangingPunct="1">
              <a:spcBef>
                <a:spcPct val="20000"/>
              </a:spcBef>
              <a:buFont typeface="Arial"/>
              <a:buChar char="»"/>
              <a:defRPr sz="1800" b="0" i="0" kern="1200" cap="none" spc="-50">
                <a:solidFill>
                  <a:schemeClr val="tx1">
                    <a:lumMod val="65000"/>
                    <a:lumOff val="35000"/>
                  </a:schemeClr>
                </a:solidFill>
                <a:latin typeface="Open Sans Light"/>
                <a:ea typeface="小塚ゴシック Pr6N R"/>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ct val="0"/>
              </a:spcBef>
            </a:pPr>
            <a:r>
              <a:rPr lang="en-US" sz="2400" b="1">
                <a:solidFill>
                  <a:srgbClr val="1D02BE"/>
                </a:solidFill>
                <a:latin typeface="Open Sans"/>
              </a:rPr>
              <a:t>NEW RULE</a:t>
            </a:r>
          </a:p>
          <a:p>
            <a:pPr algn="ctr">
              <a:spcBef>
                <a:spcPct val="0"/>
              </a:spcBef>
              <a:spcAft>
                <a:spcPts val="1200"/>
              </a:spcAft>
            </a:pPr>
            <a:r>
              <a:rPr lang="en-US" sz="2400" b="1">
                <a:solidFill>
                  <a:srgbClr val="1D02BE"/>
                </a:solidFill>
                <a:latin typeface="Open Sans"/>
              </a:rPr>
              <a:t>(Final Rule)</a:t>
            </a:r>
          </a:p>
          <a:p>
            <a:pPr marL="285750" indent="-285750">
              <a:spcBef>
                <a:spcPct val="0"/>
              </a:spcBef>
              <a:spcAft>
                <a:spcPts val="1200"/>
              </a:spcAft>
              <a:buFont typeface="Arial" panose="020B0604020202020204" pitchFamily="34" charset="0"/>
              <a:buChar char="•"/>
            </a:pPr>
            <a:r>
              <a:rPr lang="en-US" sz="2400">
                <a:solidFill>
                  <a:schemeClr val="tx1"/>
                </a:solidFill>
                <a:latin typeface="Open Sans"/>
              </a:rPr>
              <a:t>A school with </a:t>
            </a:r>
            <a:r>
              <a:rPr lang="en-US" sz="2400" b="1">
                <a:solidFill>
                  <a:schemeClr val="tx1"/>
                </a:solidFill>
                <a:latin typeface="Open Sans"/>
              </a:rPr>
              <a:t>actual knowledge </a:t>
            </a:r>
            <a:r>
              <a:rPr lang="en-US" sz="2400">
                <a:solidFill>
                  <a:schemeClr val="tx1"/>
                </a:solidFill>
                <a:latin typeface="Open Sans"/>
              </a:rPr>
              <a:t>of sexual harassment in a program or activity against a person in the United States must respond promptly and in a manner that is not deliberately indifferent</a:t>
            </a:r>
          </a:p>
        </p:txBody>
      </p:sp>
    </p:spTree>
    <p:extLst>
      <p:ext uri="{BB962C8B-B14F-4D97-AF65-F5344CB8AC3E}">
        <p14:creationId xmlns:p14="http://schemas.microsoft.com/office/powerpoint/2010/main" val="1281971581"/>
      </p:ext>
    </p:extLst>
  </p:cSld>
  <p:clrMapOvr>
    <a:masterClrMapping/>
  </p:clrMapOvr>
</p:sld>
</file>

<file path=ppt/theme/theme1.xml><?xml version="1.0" encoding="utf-8"?>
<a:theme xmlns:a="http://schemas.openxmlformats.org/drawingml/2006/main" name="Bod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od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TotalTime>
  <Words>4379</Words>
  <Application>Microsoft Office PowerPoint</Application>
  <PresentationFormat>On-screen Show (4:3)</PresentationFormat>
  <Paragraphs>573</Paragraphs>
  <Slides>66</Slides>
  <Notes>66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66</vt:i4>
      </vt:variant>
    </vt:vector>
  </HeadingPairs>
  <TitlesOfParts>
    <vt:vector size="82" baseType="lpstr">
      <vt:lpstr>Arial</vt:lpstr>
      <vt:lpstr>Calibri</vt:lpstr>
      <vt:lpstr>Courier New</vt:lpstr>
      <vt:lpstr>Helvetica</vt:lpstr>
      <vt:lpstr>Lucida Grande</vt:lpstr>
      <vt:lpstr>Open Sans</vt:lpstr>
      <vt:lpstr>Open Sans Light</vt:lpstr>
      <vt:lpstr>Open Sans Semibold</vt:lpstr>
      <vt:lpstr>Symbol</vt:lpstr>
      <vt:lpstr>Wingdings</vt:lpstr>
      <vt:lpstr>小塚ゴシック Pr6N R</vt:lpstr>
      <vt:lpstr>Body Slide</vt:lpstr>
      <vt:lpstr>Divider Slide</vt:lpstr>
      <vt:lpstr>Cover Page</vt:lpstr>
      <vt:lpstr>1_Divider Slide</vt:lpstr>
      <vt:lpstr>1_Body Slide</vt:lpstr>
      <vt:lpstr>TITLE IX: The Final Rule</vt:lpstr>
      <vt:lpstr>Don’t shoot the messenger! </vt:lpstr>
      <vt:lpstr>TITLE IX FINAL RULE </vt:lpstr>
      <vt:lpstr>TITLE IX’S STUDENT PROTECTIONS </vt:lpstr>
      <vt:lpstr>TITLE IX IS MORE THAN ATHLETICS </vt:lpstr>
      <vt:lpstr>Sexual Harassment – what changed?</vt:lpstr>
      <vt:lpstr>Vawa “big four”</vt:lpstr>
      <vt:lpstr>When does a school have notice?</vt:lpstr>
      <vt:lpstr>Actual knowledge – what changed?</vt:lpstr>
      <vt:lpstr>when is a School on notice?</vt:lpstr>
      <vt:lpstr>Are you a r.e.?</vt:lpstr>
      <vt:lpstr>responsible employee</vt:lpstr>
      <vt:lpstr>Deliberate indifference – what changed?</vt:lpstr>
      <vt:lpstr>New Policy and Procedure Requirements</vt:lpstr>
      <vt:lpstr>Written grievance procedures</vt:lpstr>
      <vt:lpstr>Requirement 1: treat parties equitably</vt:lpstr>
      <vt:lpstr>Requirement 2: objective evaluation of evidence</vt:lpstr>
      <vt:lpstr>Requirement 3: training; no conflicts of interest</vt:lpstr>
      <vt:lpstr>Requirement 4: presumption of innocence</vt:lpstr>
      <vt:lpstr>Requirement 5: reasonably prompt timeframes</vt:lpstr>
      <vt:lpstr>Requirement 6: description of range of outcomes</vt:lpstr>
      <vt:lpstr>range of outcomes?</vt:lpstr>
      <vt:lpstr>Requirement 7: standard of evidence</vt:lpstr>
      <vt:lpstr>EVIDENCE THRESHOLDS </vt:lpstr>
      <vt:lpstr>Requirement 8: right to appeal</vt:lpstr>
      <vt:lpstr>Appeals – what changed?</vt:lpstr>
      <vt:lpstr>Requirement 9: description of range of supportive measures</vt:lpstr>
      <vt:lpstr>Supportive measures – what changed?</vt:lpstr>
      <vt:lpstr>What are supportive measures?  </vt:lpstr>
      <vt:lpstr>supportive measures </vt:lpstr>
      <vt:lpstr>Requirement 10: privileges</vt:lpstr>
      <vt:lpstr>Mandatory dismissals</vt:lpstr>
      <vt:lpstr>Discretionary dismissalS</vt:lpstr>
      <vt:lpstr>Dismissal procedures</vt:lpstr>
      <vt:lpstr>Informal resolution</vt:lpstr>
      <vt:lpstr>Documentation Requirements During Formal Investigation</vt:lpstr>
      <vt:lpstr>Formal complaint</vt:lpstr>
      <vt:lpstr>Terminology: complainant, respondent</vt:lpstr>
      <vt:lpstr>New: initial response</vt:lpstr>
      <vt:lpstr>New: initial response</vt:lpstr>
      <vt:lpstr>Emergency removal / admin leave</vt:lpstr>
      <vt:lpstr>Written notice to the parties</vt:lpstr>
      <vt:lpstr>Details of written notice</vt:lpstr>
      <vt:lpstr>Gathering evidence: schools and parties</vt:lpstr>
      <vt:lpstr>Gathering evidence: schools and parties</vt:lpstr>
      <vt:lpstr>Investigative reports</vt:lpstr>
      <vt:lpstr>Hearings </vt:lpstr>
      <vt:lpstr>At the live hearing . . .  </vt:lpstr>
      <vt:lpstr>Decision-making: objective and unbiased</vt:lpstr>
      <vt:lpstr>How to be impartial </vt:lpstr>
      <vt:lpstr>What is relevant evidence?  </vt:lpstr>
      <vt:lpstr>Decision-making: written decisions (aka: outcome letters)</vt:lpstr>
      <vt:lpstr>Decision-making: written decisions (aka: outcome letters)</vt:lpstr>
      <vt:lpstr>Decision-making: after the decision</vt:lpstr>
      <vt:lpstr>appeals</vt:lpstr>
      <vt:lpstr>Grounds for appeal</vt:lpstr>
      <vt:lpstr>Appellate processes</vt:lpstr>
      <vt:lpstr>Other requirements: recordkeeping</vt:lpstr>
      <vt:lpstr>Other requirements: recordkeeping</vt:lpstr>
      <vt:lpstr>Other issues: retaliation</vt:lpstr>
      <vt:lpstr>Retaliation: code of conduct issues</vt:lpstr>
      <vt:lpstr>Non-retaliatory conduct</vt:lpstr>
      <vt:lpstr>To-do Checklist </vt:lpstr>
      <vt:lpstr>questions?</vt:lpstr>
      <vt:lpstr>THANK YOU!</vt:lpstr>
      <vt:lpstr>please note</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The Final Rule</dc:title>
  <dc:creator>Beth Berube</dc:creator>
  <cp:lastModifiedBy>Beth Berube</cp:lastModifiedBy>
  <cp:revision>2</cp:revision>
  <cp:lastPrinted>2020-10-07T08:47:47Z</cp:lastPrinted>
  <dcterms:created xsi:type="dcterms:W3CDTF">2020-10-07T08:47:47Z</dcterms:created>
  <dcterms:modified xsi:type="dcterms:W3CDTF">2020-12-03T21:13:36Z</dcterms:modified>
</cp:coreProperties>
</file>